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8" r:id="rId8"/>
    <p:sldId id="269" r:id="rId9"/>
    <p:sldId id="270" r:id="rId10"/>
    <p:sldId id="271" r:id="rId11"/>
    <p:sldId id="262" r:id="rId12"/>
    <p:sldId id="272" r:id="rId13"/>
    <p:sldId id="273" r:id="rId14"/>
    <p:sldId id="274" r:id="rId15"/>
    <p:sldId id="264" r:id="rId16"/>
    <p:sldId id="275" r:id="rId17"/>
    <p:sldId id="276" r:id="rId18"/>
    <p:sldId id="277" r:id="rId19"/>
    <p:sldId id="263" r:id="rId20"/>
    <p:sldId id="279" r:id="rId21"/>
    <p:sldId id="278" r:id="rId22"/>
    <p:sldId id="265" r:id="rId23"/>
    <p:sldId id="266" r:id="rId24"/>
  </p:sldIdLst>
  <p:sldSz cx="14630400" cy="8229600"/>
  <p:notesSz cx="8229600" cy="14630400"/>
  <p:embeddedFontLst>
    <p:embeddedFont>
      <p:font typeface="Consolas" panose="020B0609020204030204" pitchFamily="49" charset="0"/>
      <p:regular r:id="rId26"/>
      <p:bold r:id="rId27"/>
      <p:italic r:id="rId28"/>
      <p:boldItalic r:id="rId29"/>
    </p:embeddedFont>
    <p:embeddedFont>
      <p:font typeface="Inter"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58" d="100"/>
          <a:sy n="58" d="100"/>
        </p:scale>
        <p:origin x="5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59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16674"/>
            <a:ext cx="5580817"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Space Invaders Project</a:t>
            </a:r>
            <a:endParaRPr lang="en-US" sz="3900" dirty="0"/>
          </a:p>
        </p:txBody>
      </p:sp>
      <p:sp>
        <p:nvSpPr>
          <p:cNvPr id="4" name="Text 1"/>
          <p:cNvSpPr/>
          <p:nvPr/>
        </p:nvSpPr>
        <p:spPr>
          <a:xfrm>
            <a:off x="793790" y="3834408"/>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72525"/>
                </a:solidFill>
                <a:latin typeface="Inter" pitchFamily="34" charset="0"/>
                <a:ea typeface="Inter" pitchFamily="34" charset="-122"/>
                <a:cs typeface="Inter" pitchFamily="34" charset="-120"/>
              </a:rPr>
              <a:t>A simple arcade-style shooter built with Python/Pygame</a:t>
            </a:r>
            <a:endParaRPr lang="en-US" sz="1950" dirty="0"/>
          </a:p>
        </p:txBody>
      </p:sp>
      <p:sp>
        <p:nvSpPr>
          <p:cNvPr id="5" name="Text 2"/>
          <p:cNvSpPr/>
          <p:nvPr/>
        </p:nvSpPr>
        <p:spPr>
          <a:xfrm>
            <a:off x="793790" y="445460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Team Members: Madhusuthan , Naonith K Rao , Abhinav MB , Likhith B</a:t>
            </a:r>
            <a:endParaRPr lang="en-US" sz="1550" dirty="0"/>
          </a:p>
        </p:txBody>
      </p:sp>
      <p:sp>
        <p:nvSpPr>
          <p:cNvPr id="6" name="Text 3"/>
          <p:cNvSpPr/>
          <p:nvPr/>
        </p:nvSpPr>
        <p:spPr>
          <a:xfrm>
            <a:off x="793790" y="499538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Batch No: 16 </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5B3F6-B91F-4A87-441C-C96221206FB8}"/>
              </a:ext>
            </a:extLst>
          </p:cNvPr>
          <p:cNvPicPr>
            <a:picLocks noChangeAspect="1"/>
          </p:cNvPicPr>
          <p:nvPr/>
        </p:nvPicPr>
        <p:blipFill>
          <a:blip r:embed="rId2"/>
          <a:stretch>
            <a:fillRect/>
          </a:stretch>
        </p:blipFill>
        <p:spPr>
          <a:xfrm>
            <a:off x="11017" y="1060971"/>
            <a:ext cx="14630400" cy="7168629"/>
          </a:xfrm>
          <a:prstGeom prst="rect">
            <a:avLst/>
          </a:prstGeom>
        </p:spPr>
      </p:pic>
    </p:spTree>
    <p:extLst>
      <p:ext uri="{BB962C8B-B14F-4D97-AF65-F5344CB8AC3E}">
        <p14:creationId xmlns:p14="http://schemas.microsoft.com/office/powerpoint/2010/main" val="109057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9407"/>
            <a:ext cx="8657273"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 Madhusuthan V— Sprites &amp; UI</a:t>
            </a:r>
            <a:endParaRPr lang="en-US" sz="3900" dirty="0"/>
          </a:p>
        </p:txBody>
      </p:sp>
      <p:pic>
        <p:nvPicPr>
          <p:cNvPr id="3" name="Image 0" descr="preencoded.png"/>
          <p:cNvPicPr>
            <a:picLocks noChangeAspect="1"/>
          </p:cNvPicPr>
          <p:nvPr/>
        </p:nvPicPr>
        <p:blipFill>
          <a:blip r:embed="rId3"/>
          <a:stretch>
            <a:fillRect/>
          </a:stretch>
        </p:blipFill>
        <p:spPr>
          <a:xfrm>
            <a:off x="793790" y="2110383"/>
            <a:ext cx="4926568" cy="4926568"/>
          </a:xfrm>
          <a:prstGeom prst="rect">
            <a:avLst/>
          </a:prstGeom>
        </p:spPr>
      </p:pic>
      <p:sp>
        <p:nvSpPr>
          <p:cNvPr id="4" name="Text 1"/>
          <p:cNvSpPr/>
          <p:nvPr/>
        </p:nvSpPr>
        <p:spPr>
          <a:xfrm>
            <a:off x="6212086" y="2065734"/>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Visual Assets:</a:t>
            </a:r>
            <a:r>
              <a:rPr lang="en-US" sz="1550" dirty="0">
                <a:solidFill>
                  <a:srgbClr val="272525"/>
                </a:solidFill>
                <a:latin typeface="Inter" pitchFamily="34" charset="0"/>
                <a:ea typeface="Inter" pitchFamily="34" charset="-122"/>
                <a:cs typeface="Inter" pitchFamily="34" charset="-120"/>
              </a:rPr>
              <a:t> Managed and optimised all game sprites, ensuring visual consistency and efficient loading. Files primarily in the </a:t>
            </a:r>
            <a:r>
              <a:rPr lang="en-US" sz="1550" dirty="0">
                <a:solidFill>
                  <a:srgbClr val="272525"/>
                </a:solidFill>
                <a:highlight>
                  <a:srgbClr val="F2F2F2"/>
                </a:highlight>
                <a:latin typeface="Consolas" pitchFamily="34" charset="0"/>
                <a:ea typeface="Consolas" pitchFamily="34" charset="-122"/>
                <a:cs typeface="Consolas" pitchFamily="34" charset="-120"/>
              </a:rPr>
              <a:t>assets/</a:t>
            </a:r>
            <a:r>
              <a:rPr lang="en-US" sz="1550" dirty="0">
                <a:solidFill>
                  <a:srgbClr val="272525"/>
                </a:solidFill>
                <a:latin typeface="Inter" pitchFamily="34" charset="0"/>
                <a:ea typeface="Inter" pitchFamily="34" charset="-122"/>
                <a:cs typeface="Inter" pitchFamily="34" charset="-120"/>
              </a:rPr>
              <a:t> directory.</a:t>
            </a:r>
            <a:endParaRPr lang="en-US" sz="1550" dirty="0"/>
          </a:p>
        </p:txBody>
      </p:sp>
      <p:sp>
        <p:nvSpPr>
          <p:cNvPr id="5" name="Text 2"/>
          <p:cNvSpPr/>
          <p:nvPr/>
        </p:nvSpPr>
        <p:spPr>
          <a:xfrm>
            <a:off x="6212086" y="3087767"/>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Rendering Pipeline:</a:t>
            </a:r>
            <a:r>
              <a:rPr lang="en-US" sz="1550" dirty="0">
                <a:solidFill>
                  <a:srgbClr val="272525"/>
                </a:solidFill>
                <a:latin typeface="Inter" pitchFamily="34" charset="0"/>
                <a:ea typeface="Inter" pitchFamily="34" charset="-122"/>
                <a:cs typeface="Inter" pitchFamily="34" charset="-120"/>
              </a:rPr>
              <a:t> Constructed the game's rendering system, responsible for drawing all game elements to the screen at optimal frame rates.</a:t>
            </a:r>
            <a:endParaRPr lang="en-US" sz="1550" dirty="0"/>
          </a:p>
        </p:txBody>
      </p:sp>
      <p:sp>
        <p:nvSpPr>
          <p:cNvPr id="6" name="Text 3"/>
          <p:cNvSpPr/>
          <p:nvPr/>
        </p:nvSpPr>
        <p:spPr>
          <a:xfrm>
            <a:off x="6212086" y="3792260"/>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User Interface (UI) &amp; HUD:</a:t>
            </a:r>
            <a:r>
              <a:rPr lang="en-US" sz="1550" dirty="0">
                <a:solidFill>
                  <a:srgbClr val="272525"/>
                </a:solidFill>
                <a:latin typeface="Inter" pitchFamily="34" charset="0"/>
                <a:ea typeface="Inter" pitchFamily="34" charset="-122"/>
                <a:cs typeface="Inter" pitchFamily="34" charset="-120"/>
              </a:rPr>
              <a:t> Designed and implemented the in-game heads-up display (HUD), showcasing player score, lives remaining, and other crucial game information.</a:t>
            </a:r>
            <a:endParaRPr lang="en-US" sz="1550" dirty="0"/>
          </a:p>
        </p:txBody>
      </p:sp>
      <p:sp>
        <p:nvSpPr>
          <p:cNvPr id="7" name="Text 4"/>
          <p:cNvSpPr/>
          <p:nvPr/>
        </p:nvSpPr>
        <p:spPr>
          <a:xfrm>
            <a:off x="6212086" y="4814292"/>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Snippet:</a:t>
            </a:r>
            <a:r>
              <a:rPr lang="en-US" sz="1550" dirty="0">
                <a:solidFill>
                  <a:srgbClr val="272525"/>
                </a:solidFill>
                <a:latin typeface="Inter" pitchFamily="34" charset="0"/>
                <a:ea typeface="Inter" pitchFamily="34" charset="-122"/>
                <a:cs typeface="Inter" pitchFamily="34" charset="-120"/>
              </a:rPr>
              <a:t> Render logic for a score update: screen.blit(font.render(f"Score: {score}", True, WHITE), (10, 10))</a:t>
            </a:r>
            <a:endParaRPr lang="en-US" sz="1550" dirty="0"/>
          </a:p>
        </p:txBody>
      </p:sp>
      <p:sp>
        <p:nvSpPr>
          <p:cNvPr id="8" name="Rectangle 7">
            <a:extLst>
              <a:ext uri="{FF2B5EF4-FFF2-40B4-BE49-F238E27FC236}">
                <a16:creationId xmlns:a16="http://schemas.microsoft.com/office/drawing/2014/main" id="{A11D870E-4D08-B3DB-F850-7B274D5C30C2}"/>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A66DA-100B-9FC4-A961-DD53B1F8D72B}"/>
              </a:ext>
            </a:extLst>
          </p:cNvPr>
          <p:cNvPicPr>
            <a:picLocks noChangeAspect="1"/>
          </p:cNvPicPr>
          <p:nvPr/>
        </p:nvPicPr>
        <p:blipFill>
          <a:blip r:embed="rId2"/>
          <a:stretch>
            <a:fillRect/>
          </a:stretch>
        </p:blipFill>
        <p:spPr>
          <a:xfrm>
            <a:off x="2965395" y="0"/>
            <a:ext cx="8699609" cy="8229600"/>
          </a:xfrm>
          <a:prstGeom prst="rect">
            <a:avLst/>
          </a:prstGeom>
        </p:spPr>
      </p:pic>
      <p:sp>
        <p:nvSpPr>
          <p:cNvPr id="2" name="Rectangle 1">
            <a:extLst>
              <a:ext uri="{FF2B5EF4-FFF2-40B4-BE49-F238E27FC236}">
                <a16:creationId xmlns:a16="http://schemas.microsoft.com/office/drawing/2014/main" id="{851C78F3-1FC8-CD61-F307-C7630DDBC0CC}"/>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0431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50CC5-4A4F-E019-6D7E-6BA11BF0B7C5}"/>
              </a:ext>
            </a:extLst>
          </p:cNvPr>
          <p:cNvPicPr>
            <a:picLocks noChangeAspect="1"/>
          </p:cNvPicPr>
          <p:nvPr/>
        </p:nvPicPr>
        <p:blipFill>
          <a:blip r:embed="rId2"/>
          <a:stretch>
            <a:fillRect/>
          </a:stretch>
        </p:blipFill>
        <p:spPr>
          <a:xfrm>
            <a:off x="2866180" y="0"/>
            <a:ext cx="8898039" cy="8229600"/>
          </a:xfrm>
          <a:prstGeom prst="rect">
            <a:avLst/>
          </a:prstGeom>
        </p:spPr>
      </p:pic>
      <p:sp>
        <p:nvSpPr>
          <p:cNvPr id="2" name="Rectangle 1">
            <a:extLst>
              <a:ext uri="{FF2B5EF4-FFF2-40B4-BE49-F238E27FC236}">
                <a16:creationId xmlns:a16="http://schemas.microsoft.com/office/drawing/2014/main" id="{20D21A7C-A794-3DC9-925B-6507F707580B}"/>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926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BC3DB-E3DC-7900-40AB-183E2D24D4C7}"/>
              </a:ext>
            </a:extLst>
          </p:cNvPr>
          <p:cNvPicPr>
            <a:picLocks noChangeAspect="1"/>
          </p:cNvPicPr>
          <p:nvPr/>
        </p:nvPicPr>
        <p:blipFill>
          <a:blip r:embed="rId2"/>
          <a:stretch>
            <a:fillRect/>
          </a:stretch>
        </p:blipFill>
        <p:spPr>
          <a:xfrm>
            <a:off x="4190564" y="1442664"/>
            <a:ext cx="6249272" cy="5344271"/>
          </a:xfrm>
          <a:prstGeom prst="rect">
            <a:avLst/>
          </a:prstGeom>
        </p:spPr>
      </p:pic>
      <p:sp>
        <p:nvSpPr>
          <p:cNvPr id="2" name="Rectangle 1">
            <a:extLst>
              <a:ext uri="{FF2B5EF4-FFF2-40B4-BE49-F238E27FC236}">
                <a16:creationId xmlns:a16="http://schemas.microsoft.com/office/drawing/2014/main" id="{564B8614-729F-582B-CDCC-74DFFAB8E1EE}"/>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579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45783"/>
            <a:ext cx="7474148"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Inter Bold" pitchFamily="34" charset="0"/>
                <a:ea typeface="Inter Bold" pitchFamily="34" charset="-122"/>
                <a:cs typeface="Inter Bold" pitchFamily="34" charset="-120"/>
              </a:rPr>
              <a:t>Likhit B - Collision , player , sprites</a:t>
            </a:r>
            <a:endParaRPr lang="en-US" sz="3500" dirty="0"/>
          </a:p>
        </p:txBody>
      </p:sp>
      <p:sp>
        <p:nvSpPr>
          <p:cNvPr id="3" name="Text 1"/>
          <p:cNvSpPr/>
          <p:nvPr/>
        </p:nvSpPr>
        <p:spPr>
          <a:xfrm>
            <a:off x="793790" y="1532573"/>
            <a:ext cx="6303526" cy="28575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Player Logic (</a:t>
            </a:r>
            <a:r>
              <a:rPr lang="en-US" sz="1400" dirty="0">
                <a:solidFill>
                  <a:srgbClr val="272525"/>
                </a:solidFill>
                <a:highlight>
                  <a:srgbClr val="F2F2F2"/>
                </a:highlight>
                <a:latin typeface="Consolas" pitchFamily="34" charset="0"/>
                <a:ea typeface="Consolas" pitchFamily="34" charset="-122"/>
                <a:cs typeface="Consolas" pitchFamily="34" charset="-120"/>
              </a:rPr>
              <a:t>player.py</a:t>
            </a:r>
            <a:r>
              <a:rPr lang="en-US" sz="1400" b="1" dirty="0">
                <a:solidFill>
                  <a:srgbClr val="272525"/>
                </a:solidFill>
                <a:latin typeface="Inter" pitchFamily="34" charset="0"/>
                <a:ea typeface="Inter" pitchFamily="34" charset="-122"/>
                <a:cs typeface="Inter" pitchFamily="34" charset="-120"/>
              </a:rPr>
              <a:t>):</a:t>
            </a:r>
            <a:endParaRPr lang="en-US" sz="1400" dirty="0"/>
          </a:p>
        </p:txBody>
      </p:sp>
      <p:sp>
        <p:nvSpPr>
          <p:cNvPr id="4" name="Text 2"/>
          <p:cNvSpPr/>
          <p:nvPr/>
        </p:nvSpPr>
        <p:spPr>
          <a:xfrm>
            <a:off x="793790" y="1880830"/>
            <a:ext cx="6303526" cy="571500"/>
          </a:xfrm>
          <a:prstGeom prst="rect">
            <a:avLst/>
          </a:prstGeom>
          <a:noFill/>
          <a:ln/>
        </p:spPr>
        <p:txBody>
          <a:bodyPr wrap="square" lIns="0" tIns="0" rIns="0" bIns="0" rtlCol="0" anchor="t"/>
          <a:lstStyle/>
          <a:p>
            <a:pPr marL="685800" lvl="1"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Implemented player movement and input handling, ensuring responsive controls.</a:t>
            </a:r>
            <a:endParaRPr lang="en-US" sz="1400" dirty="0"/>
          </a:p>
        </p:txBody>
      </p:sp>
      <p:sp>
        <p:nvSpPr>
          <p:cNvPr id="5" name="Text 3"/>
          <p:cNvSpPr/>
          <p:nvPr/>
        </p:nvSpPr>
        <p:spPr>
          <a:xfrm>
            <a:off x="793790" y="2514838"/>
            <a:ext cx="6303526" cy="28575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Collision Mechanics (</a:t>
            </a:r>
            <a:r>
              <a:rPr lang="en-US" sz="1400" dirty="0">
                <a:solidFill>
                  <a:srgbClr val="272525"/>
                </a:solidFill>
                <a:highlight>
                  <a:srgbClr val="F2F2F2"/>
                </a:highlight>
                <a:latin typeface="Consolas" pitchFamily="34" charset="0"/>
                <a:ea typeface="Consolas" pitchFamily="34" charset="-122"/>
                <a:cs typeface="Consolas" pitchFamily="34" charset="-120"/>
              </a:rPr>
              <a:t>collision.py</a:t>
            </a:r>
            <a:r>
              <a:rPr lang="en-US" sz="1400" b="1" dirty="0">
                <a:solidFill>
                  <a:srgbClr val="272525"/>
                </a:solidFill>
                <a:latin typeface="Inter" pitchFamily="34" charset="0"/>
                <a:ea typeface="Inter" pitchFamily="34" charset="-122"/>
                <a:cs typeface="Inter" pitchFamily="34" charset="-120"/>
              </a:rPr>
              <a:t>):</a:t>
            </a:r>
            <a:endParaRPr lang="en-US" sz="1400" dirty="0"/>
          </a:p>
        </p:txBody>
      </p:sp>
      <p:sp>
        <p:nvSpPr>
          <p:cNvPr id="6" name="Text 4"/>
          <p:cNvSpPr/>
          <p:nvPr/>
        </p:nvSpPr>
        <p:spPr>
          <a:xfrm>
            <a:off x="793790" y="2863096"/>
            <a:ext cx="6303526" cy="571500"/>
          </a:xfrm>
          <a:prstGeom prst="rect">
            <a:avLst/>
          </a:prstGeom>
          <a:noFill/>
          <a:ln/>
        </p:spPr>
        <p:txBody>
          <a:bodyPr wrap="square" lIns="0" tIns="0" rIns="0" bIns="0" rtlCol="0" anchor="t"/>
          <a:lstStyle/>
          <a:p>
            <a:pPr marL="685800" lvl="1"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Implemented boundary collision detection to keep game elements within screen limits.</a:t>
            </a:r>
            <a:endParaRPr lang="en-US" sz="1400" dirty="0"/>
          </a:p>
        </p:txBody>
      </p:sp>
      <p:sp>
        <p:nvSpPr>
          <p:cNvPr id="7" name="Text 5"/>
          <p:cNvSpPr/>
          <p:nvPr/>
        </p:nvSpPr>
        <p:spPr>
          <a:xfrm>
            <a:off x="793790" y="3497104"/>
            <a:ext cx="6303526" cy="28575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Bullet(</a:t>
            </a:r>
            <a:r>
              <a:rPr lang="en-US" sz="1400" b="1" dirty="0">
                <a:solidFill>
                  <a:srgbClr val="272525"/>
                </a:solidFill>
                <a:highlight>
                  <a:srgbClr val="F2F2F2"/>
                </a:highlight>
                <a:latin typeface="Consolas" pitchFamily="34" charset="0"/>
                <a:ea typeface="Inter" pitchFamily="34" charset="-122"/>
                <a:cs typeface="Inter" pitchFamily="34" charset="-120"/>
              </a:rPr>
              <a:t>Bullet</a:t>
            </a:r>
            <a:r>
              <a:rPr lang="en-US" sz="1400" dirty="0">
                <a:solidFill>
                  <a:srgbClr val="272525"/>
                </a:solidFill>
                <a:highlight>
                  <a:srgbClr val="F2F2F2"/>
                </a:highlight>
                <a:latin typeface="Consolas" pitchFamily="34" charset="0"/>
                <a:ea typeface="Consolas" pitchFamily="34" charset="-122"/>
                <a:cs typeface="Consolas" pitchFamily="34" charset="-120"/>
              </a:rPr>
              <a:t>.py</a:t>
            </a:r>
            <a:r>
              <a:rPr lang="en-US" sz="1400" b="1" dirty="0">
                <a:solidFill>
                  <a:srgbClr val="272525"/>
                </a:solidFill>
                <a:latin typeface="Inter" pitchFamily="34" charset="0"/>
                <a:ea typeface="Inter" pitchFamily="34" charset="-122"/>
                <a:cs typeface="Inter" pitchFamily="34" charset="-120"/>
              </a:rPr>
              <a:t>):</a:t>
            </a:r>
            <a:endParaRPr lang="en-US" sz="1400" dirty="0"/>
          </a:p>
        </p:txBody>
      </p:sp>
      <p:sp>
        <p:nvSpPr>
          <p:cNvPr id="8" name="Text 6"/>
          <p:cNvSpPr/>
          <p:nvPr/>
        </p:nvSpPr>
        <p:spPr>
          <a:xfrm>
            <a:off x="793790" y="3845362"/>
            <a:ext cx="6303526" cy="571500"/>
          </a:xfrm>
          <a:prstGeom prst="rect">
            <a:avLst/>
          </a:prstGeom>
          <a:noFill/>
          <a:ln/>
        </p:spPr>
        <p:txBody>
          <a:bodyPr wrap="square" lIns="0" tIns="0" rIns="0" bIns="0" rtlCol="0" anchor="t"/>
          <a:lstStyle/>
          <a:p>
            <a:pPr marL="685800" lvl="1"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Handled player bullet mechanics</a:t>
            </a:r>
            <a:endParaRPr lang="en-US" sz="1400" dirty="0"/>
          </a:p>
        </p:txBody>
      </p:sp>
      <p:sp>
        <p:nvSpPr>
          <p:cNvPr id="9" name="Text 7"/>
          <p:cNvSpPr/>
          <p:nvPr/>
        </p:nvSpPr>
        <p:spPr>
          <a:xfrm>
            <a:off x="793790" y="4577596"/>
            <a:ext cx="6303526" cy="285750"/>
          </a:xfrm>
          <a:prstGeom prst="rect">
            <a:avLst/>
          </a:prstGeom>
          <a:noFill/>
          <a:ln/>
        </p:spPr>
        <p:txBody>
          <a:bodyPr wrap="none" lIns="0" tIns="0" rIns="0" bIns="0" rtlCol="0" anchor="t"/>
          <a:lstStyle/>
          <a:p>
            <a:pPr marL="0" indent="0" algn="l">
              <a:lnSpc>
                <a:spcPts val="2250"/>
              </a:lnSpc>
              <a:buNone/>
            </a:pPr>
            <a:endParaRPr lang="en-US" sz="1400" dirty="0"/>
          </a:p>
        </p:txBody>
      </p:sp>
      <p:sp>
        <p:nvSpPr>
          <p:cNvPr id="10" name="Text 8"/>
          <p:cNvSpPr/>
          <p:nvPr/>
        </p:nvSpPr>
        <p:spPr>
          <a:xfrm>
            <a:off x="793790" y="5024080"/>
            <a:ext cx="6303526" cy="285750"/>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11" name="Image 0" descr="preencoded.png"/>
          <p:cNvPicPr>
            <a:picLocks noChangeAspect="1"/>
          </p:cNvPicPr>
          <p:nvPr/>
        </p:nvPicPr>
        <p:blipFill>
          <a:blip r:embed="rId3"/>
          <a:stretch>
            <a:fillRect/>
          </a:stretch>
        </p:blipFill>
        <p:spPr>
          <a:xfrm>
            <a:off x="7540704" y="1572697"/>
            <a:ext cx="5673090" cy="5673090"/>
          </a:xfrm>
          <a:prstGeom prst="rect">
            <a:avLst/>
          </a:prstGeom>
        </p:spPr>
      </p:pic>
      <p:sp>
        <p:nvSpPr>
          <p:cNvPr id="12" name="Rectangle 11">
            <a:extLst>
              <a:ext uri="{FF2B5EF4-FFF2-40B4-BE49-F238E27FC236}">
                <a16:creationId xmlns:a16="http://schemas.microsoft.com/office/drawing/2014/main" id="{3877B4B2-8141-CAEF-A845-E488AF3C65E9}"/>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ADB5D0-A5BF-400E-0A86-C1B7A355C2BF}"/>
              </a:ext>
            </a:extLst>
          </p:cNvPr>
          <p:cNvPicPr>
            <a:picLocks noChangeAspect="1"/>
          </p:cNvPicPr>
          <p:nvPr/>
        </p:nvPicPr>
        <p:blipFill>
          <a:blip r:embed="rId2"/>
          <a:stretch>
            <a:fillRect/>
          </a:stretch>
        </p:blipFill>
        <p:spPr>
          <a:xfrm>
            <a:off x="2247192" y="8952"/>
            <a:ext cx="10136015" cy="8211696"/>
          </a:xfrm>
          <a:prstGeom prst="rect">
            <a:avLst/>
          </a:prstGeom>
        </p:spPr>
      </p:pic>
      <p:sp>
        <p:nvSpPr>
          <p:cNvPr id="2" name="Rectangle 1">
            <a:extLst>
              <a:ext uri="{FF2B5EF4-FFF2-40B4-BE49-F238E27FC236}">
                <a16:creationId xmlns:a16="http://schemas.microsoft.com/office/drawing/2014/main" id="{DE8F056A-6660-C6DC-3E40-63870815DE14}"/>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65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E2C988-9CF6-7CE9-8864-BEF88DC93242}"/>
              </a:ext>
            </a:extLst>
          </p:cNvPr>
          <p:cNvPicPr>
            <a:picLocks noChangeAspect="1"/>
          </p:cNvPicPr>
          <p:nvPr/>
        </p:nvPicPr>
        <p:blipFill>
          <a:blip r:embed="rId2"/>
          <a:stretch>
            <a:fillRect/>
          </a:stretch>
        </p:blipFill>
        <p:spPr>
          <a:xfrm>
            <a:off x="3423694" y="32768"/>
            <a:ext cx="7783011" cy="8164064"/>
          </a:xfrm>
          <a:prstGeom prst="rect">
            <a:avLst/>
          </a:prstGeom>
        </p:spPr>
      </p:pic>
      <p:sp>
        <p:nvSpPr>
          <p:cNvPr id="2" name="Rectangle 1">
            <a:extLst>
              <a:ext uri="{FF2B5EF4-FFF2-40B4-BE49-F238E27FC236}">
                <a16:creationId xmlns:a16="http://schemas.microsoft.com/office/drawing/2014/main" id="{88CB8615-A696-9F75-FAC3-03B9BC6724E1}"/>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8703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868E4-338E-9A86-8A17-7795739097C9}"/>
              </a:ext>
            </a:extLst>
          </p:cNvPr>
          <p:cNvPicPr>
            <a:picLocks noChangeAspect="1"/>
          </p:cNvPicPr>
          <p:nvPr/>
        </p:nvPicPr>
        <p:blipFill>
          <a:blip r:embed="rId2"/>
          <a:stretch>
            <a:fillRect/>
          </a:stretch>
        </p:blipFill>
        <p:spPr>
          <a:xfrm>
            <a:off x="2251956" y="2138086"/>
            <a:ext cx="10126488" cy="3953427"/>
          </a:xfrm>
          <a:prstGeom prst="rect">
            <a:avLst/>
          </a:prstGeom>
        </p:spPr>
      </p:pic>
      <p:sp>
        <p:nvSpPr>
          <p:cNvPr id="2" name="Rectangle 1">
            <a:extLst>
              <a:ext uri="{FF2B5EF4-FFF2-40B4-BE49-F238E27FC236}">
                <a16:creationId xmlns:a16="http://schemas.microsoft.com/office/drawing/2014/main" id="{0AE10BCF-5137-AD97-548F-72FA85D4E631}"/>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8319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30687"/>
            <a:ext cx="831389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Naonith K Rao — Level Design</a:t>
            </a:r>
            <a:endParaRPr lang="en-US" sz="3900" dirty="0"/>
          </a:p>
        </p:txBody>
      </p:sp>
      <p:sp>
        <p:nvSpPr>
          <p:cNvPr id="3" name="Text 1"/>
          <p:cNvSpPr/>
          <p:nvPr/>
        </p:nvSpPr>
        <p:spPr>
          <a:xfrm>
            <a:off x="793790" y="1827014"/>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Level Design:</a:t>
            </a:r>
            <a:r>
              <a:rPr lang="en-US" sz="1550" dirty="0">
                <a:solidFill>
                  <a:srgbClr val="272525"/>
                </a:solidFill>
                <a:latin typeface="Inter" pitchFamily="34" charset="0"/>
                <a:ea typeface="Inter" pitchFamily="34" charset="-122"/>
                <a:cs typeface="Inter" pitchFamily="34" charset="-120"/>
              </a:rPr>
              <a:t> Created initial game levels, defining enemy formations, spawn patterns, and wave progression.</a:t>
            </a:r>
            <a:endParaRPr lang="en-US" sz="1550" dirty="0"/>
          </a:p>
        </p:txBody>
      </p:sp>
      <p:sp>
        <p:nvSpPr>
          <p:cNvPr id="4" name="Text 2"/>
          <p:cNvSpPr/>
          <p:nvPr/>
        </p:nvSpPr>
        <p:spPr>
          <a:xfrm>
            <a:off x="793790" y="2531507"/>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Enemy :</a:t>
            </a:r>
            <a:r>
              <a:rPr lang="en-US" sz="1550" dirty="0">
                <a:solidFill>
                  <a:srgbClr val="272525"/>
                </a:solidFill>
                <a:latin typeface="Inter" pitchFamily="34" charset="0"/>
                <a:ea typeface="Inter" pitchFamily="34" charset="-122"/>
                <a:cs typeface="Inter" pitchFamily="34" charset="-120"/>
              </a:rPr>
              <a:t> Developed the behaviours for various enemy types, including movement patterns, attack strategies, and evasive manoeuvres.</a:t>
            </a:r>
            <a:endParaRPr lang="en-US" sz="1550" dirty="0"/>
          </a:p>
        </p:txBody>
      </p:sp>
      <p:sp>
        <p:nvSpPr>
          <p:cNvPr id="5" name="Text 3"/>
          <p:cNvSpPr/>
          <p:nvPr/>
        </p:nvSpPr>
        <p:spPr>
          <a:xfrm>
            <a:off x="793790" y="3236000"/>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Challenge:</a:t>
            </a:r>
            <a:r>
              <a:rPr lang="en-US" sz="1550" dirty="0">
                <a:solidFill>
                  <a:srgbClr val="272525"/>
                </a:solidFill>
                <a:latin typeface="Inter" pitchFamily="34" charset="0"/>
                <a:ea typeface="Inter" pitchFamily="34" charset="-122"/>
                <a:cs typeface="Inter" pitchFamily="34" charset="-120"/>
              </a:rPr>
              <a:t> Balancing enemy difficulty and player engagement without overwhelming the player, resolved through iterative testing and feedback loops.</a:t>
            </a:r>
            <a:endParaRPr lang="en-US" sz="1550" dirty="0"/>
          </a:p>
        </p:txBody>
      </p:sp>
      <p:pic>
        <p:nvPicPr>
          <p:cNvPr id="6" name="Image 0" descr="preencoded.png"/>
          <p:cNvPicPr>
            <a:picLocks noChangeAspect="1"/>
          </p:cNvPicPr>
          <p:nvPr/>
        </p:nvPicPr>
        <p:blipFill>
          <a:blip r:embed="rId3"/>
          <a:stretch>
            <a:fillRect/>
          </a:stretch>
        </p:blipFill>
        <p:spPr>
          <a:xfrm>
            <a:off x="8917543" y="1871663"/>
            <a:ext cx="4926568" cy="4926568"/>
          </a:xfrm>
          <a:prstGeom prst="rect">
            <a:avLst/>
          </a:prstGeom>
        </p:spPr>
      </p:pic>
      <p:sp>
        <p:nvSpPr>
          <p:cNvPr id="7" name="Text 4"/>
          <p:cNvSpPr/>
          <p:nvPr/>
        </p:nvSpPr>
        <p:spPr>
          <a:xfrm>
            <a:off x="793790" y="7244715"/>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 snippet from </a:t>
            </a:r>
            <a:r>
              <a:rPr lang="en-US" sz="1250" dirty="0">
                <a:solidFill>
                  <a:srgbClr val="272525"/>
                </a:solidFill>
                <a:highlight>
                  <a:srgbClr val="F2F2F2"/>
                </a:highlight>
                <a:latin typeface="Consolas" pitchFamily="34" charset="0"/>
                <a:ea typeface="Consolas" pitchFamily="34" charset="-122"/>
                <a:cs typeface="Consolas" pitchFamily="34" charset="-120"/>
              </a:rPr>
              <a:t>enemies.py</a:t>
            </a:r>
            <a:r>
              <a:rPr lang="en-US" sz="1250" dirty="0">
                <a:solidFill>
                  <a:srgbClr val="272525"/>
                </a:solidFill>
                <a:latin typeface="Inter" pitchFamily="34" charset="0"/>
                <a:ea typeface="Inter" pitchFamily="34" charset="-122"/>
                <a:cs typeface="Inter" pitchFamily="34" charset="-120"/>
              </a:rPr>
              <a:t> for basic enemy movement: self.x += self.speed * self.direction</a:t>
            </a:r>
            <a:endParaRPr lang="en-US" sz="1250" dirty="0"/>
          </a:p>
        </p:txBody>
      </p:sp>
      <p:sp>
        <p:nvSpPr>
          <p:cNvPr id="8" name="Rectangle 7">
            <a:extLst>
              <a:ext uri="{FF2B5EF4-FFF2-40B4-BE49-F238E27FC236}">
                <a16:creationId xmlns:a16="http://schemas.microsoft.com/office/drawing/2014/main" id="{FEA88916-AC94-E059-0D99-8E5461416CA7}"/>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51974"/>
            <a:ext cx="4713684" cy="589121"/>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Problem Statement</a:t>
            </a:r>
            <a:endParaRPr lang="en-US" sz="3700" dirty="0"/>
          </a:p>
        </p:txBody>
      </p:sp>
      <p:sp>
        <p:nvSpPr>
          <p:cNvPr id="4" name="Shape 1"/>
          <p:cNvSpPr/>
          <p:nvPr/>
        </p:nvSpPr>
        <p:spPr>
          <a:xfrm>
            <a:off x="793790" y="1706642"/>
            <a:ext cx="3683913" cy="3504128"/>
          </a:xfrm>
          <a:prstGeom prst="roundRect">
            <a:avLst>
              <a:gd name="adj" fmla="val 3131"/>
            </a:avLst>
          </a:prstGeom>
          <a:solidFill>
            <a:srgbClr val="FFFFFF"/>
          </a:solidFill>
          <a:ln/>
        </p:spPr>
      </p:sp>
      <p:sp>
        <p:nvSpPr>
          <p:cNvPr id="5" name="Shape 2"/>
          <p:cNvSpPr/>
          <p:nvPr/>
        </p:nvSpPr>
        <p:spPr>
          <a:xfrm>
            <a:off x="793790" y="1683782"/>
            <a:ext cx="3683913" cy="91440"/>
          </a:xfrm>
          <a:prstGeom prst="roundRect">
            <a:avLst>
              <a:gd name="adj" fmla="val 86605"/>
            </a:avLst>
          </a:prstGeom>
          <a:solidFill>
            <a:srgbClr val="4950BC"/>
          </a:solidFill>
          <a:ln/>
        </p:spPr>
      </p:sp>
      <p:sp>
        <p:nvSpPr>
          <p:cNvPr id="6" name="Shape 3"/>
          <p:cNvSpPr/>
          <p:nvPr/>
        </p:nvSpPr>
        <p:spPr>
          <a:xfrm>
            <a:off x="2352913" y="1423868"/>
            <a:ext cx="565547" cy="565547"/>
          </a:xfrm>
          <a:prstGeom prst="roundRect">
            <a:avLst>
              <a:gd name="adj" fmla="val 161684"/>
            </a:avLst>
          </a:prstGeom>
          <a:solidFill>
            <a:srgbClr val="4950BC"/>
          </a:solidFill>
          <a:ln/>
        </p:spPr>
      </p:sp>
      <p:sp>
        <p:nvSpPr>
          <p:cNvPr id="7" name="Text 4"/>
          <p:cNvSpPr/>
          <p:nvPr/>
        </p:nvSpPr>
        <p:spPr>
          <a:xfrm>
            <a:off x="2522577" y="1565196"/>
            <a:ext cx="226219" cy="282773"/>
          </a:xfrm>
          <a:prstGeom prst="rect">
            <a:avLst/>
          </a:prstGeom>
          <a:noFill/>
          <a:ln/>
        </p:spPr>
        <p:txBody>
          <a:bodyPr wrap="none" lIns="0" tIns="0" rIns="0" bIns="0" rtlCol="0" anchor="t"/>
          <a:lstStyle/>
          <a:p>
            <a:pPr marL="0" indent="0" algn="l">
              <a:lnSpc>
                <a:spcPts val="2850"/>
              </a:lnSpc>
              <a:buNone/>
            </a:pPr>
            <a:r>
              <a:rPr lang="en-US" sz="1750" b="1" dirty="0">
                <a:solidFill>
                  <a:srgbClr val="FFFFFF"/>
                </a:solidFill>
                <a:latin typeface="Inter Bold" pitchFamily="34" charset="0"/>
                <a:ea typeface="Inter Bold" pitchFamily="34" charset="-122"/>
                <a:cs typeface="Inter Bold" pitchFamily="34" charset="-120"/>
              </a:rPr>
              <a:t>1</a:t>
            </a:r>
            <a:endParaRPr lang="en-US" sz="1750" dirty="0"/>
          </a:p>
        </p:txBody>
      </p:sp>
      <p:sp>
        <p:nvSpPr>
          <p:cNvPr id="8" name="Text 5"/>
          <p:cNvSpPr/>
          <p:nvPr/>
        </p:nvSpPr>
        <p:spPr>
          <a:xfrm>
            <a:off x="1005126" y="2178010"/>
            <a:ext cx="2847023" cy="2946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Interactive Arcade Clone</a:t>
            </a:r>
            <a:endParaRPr lang="en-US" sz="1850" dirty="0"/>
          </a:p>
        </p:txBody>
      </p:sp>
      <p:sp>
        <p:nvSpPr>
          <p:cNvPr id="9" name="Text 6"/>
          <p:cNvSpPr/>
          <p:nvPr/>
        </p:nvSpPr>
        <p:spPr>
          <a:xfrm>
            <a:off x="1005126" y="2585799"/>
            <a:ext cx="3261241" cy="2413635"/>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Our objective was to create an engaging arcade game clone that demonstrates core game development principles, such as robust game loops, precise collision detection, efficient sprite management, and intuitive user input handling.</a:t>
            </a:r>
            <a:endParaRPr lang="en-US" sz="1450" dirty="0"/>
          </a:p>
        </p:txBody>
      </p:sp>
      <p:sp>
        <p:nvSpPr>
          <p:cNvPr id="10" name="Shape 7"/>
          <p:cNvSpPr/>
          <p:nvPr/>
        </p:nvSpPr>
        <p:spPr>
          <a:xfrm>
            <a:off x="4666178" y="1706642"/>
            <a:ext cx="3684032" cy="3504128"/>
          </a:xfrm>
          <a:prstGeom prst="roundRect">
            <a:avLst>
              <a:gd name="adj" fmla="val 3131"/>
            </a:avLst>
          </a:prstGeom>
          <a:solidFill>
            <a:srgbClr val="FFFFFF"/>
          </a:solidFill>
          <a:ln/>
        </p:spPr>
      </p:sp>
      <p:sp>
        <p:nvSpPr>
          <p:cNvPr id="11" name="Shape 8"/>
          <p:cNvSpPr/>
          <p:nvPr/>
        </p:nvSpPr>
        <p:spPr>
          <a:xfrm>
            <a:off x="4666178" y="1683782"/>
            <a:ext cx="3684032" cy="91440"/>
          </a:xfrm>
          <a:prstGeom prst="roundRect">
            <a:avLst>
              <a:gd name="adj" fmla="val 86605"/>
            </a:avLst>
          </a:prstGeom>
          <a:solidFill>
            <a:srgbClr val="4950BC"/>
          </a:solidFill>
          <a:ln/>
        </p:spPr>
      </p:sp>
      <p:sp>
        <p:nvSpPr>
          <p:cNvPr id="12" name="Shape 9"/>
          <p:cNvSpPr/>
          <p:nvPr/>
        </p:nvSpPr>
        <p:spPr>
          <a:xfrm>
            <a:off x="6225421" y="1423868"/>
            <a:ext cx="565547" cy="565547"/>
          </a:xfrm>
          <a:prstGeom prst="roundRect">
            <a:avLst>
              <a:gd name="adj" fmla="val 161684"/>
            </a:avLst>
          </a:prstGeom>
          <a:solidFill>
            <a:srgbClr val="4950BC"/>
          </a:solidFill>
          <a:ln/>
        </p:spPr>
      </p:sp>
      <p:sp>
        <p:nvSpPr>
          <p:cNvPr id="13" name="Text 10"/>
          <p:cNvSpPr/>
          <p:nvPr/>
        </p:nvSpPr>
        <p:spPr>
          <a:xfrm>
            <a:off x="6395085" y="1565196"/>
            <a:ext cx="226219" cy="282773"/>
          </a:xfrm>
          <a:prstGeom prst="rect">
            <a:avLst/>
          </a:prstGeom>
          <a:noFill/>
          <a:ln/>
        </p:spPr>
        <p:txBody>
          <a:bodyPr wrap="none" lIns="0" tIns="0" rIns="0" bIns="0" rtlCol="0" anchor="t"/>
          <a:lstStyle/>
          <a:p>
            <a:pPr marL="0" indent="0" algn="l">
              <a:lnSpc>
                <a:spcPts val="2850"/>
              </a:lnSpc>
              <a:buNone/>
            </a:pPr>
            <a:r>
              <a:rPr lang="en-US" sz="1750" b="1" dirty="0">
                <a:solidFill>
                  <a:srgbClr val="FFFFFF"/>
                </a:solidFill>
                <a:latin typeface="Inter Bold" pitchFamily="34" charset="0"/>
                <a:ea typeface="Inter Bold" pitchFamily="34" charset="-122"/>
                <a:cs typeface="Inter Bold" pitchFamily="34" charset="-120"/>
              </a:rPr>
              <a:t>2</a:t>
            </a:r>
            <a:endParaRPr lang="en-US" sz="1750" dirty="0"/>
          </a:p>
        </p:txBody>
      </p:sp>
      <p:sp>
        <p:nvSpPr>
          <p:cNvPr id="14" name="Text 11"/>
          <p:cNvSpPr/>
          <p:nvPr/>
        </p:nvSpPr>
        <p:spPr>
          <a:xfrm>
            <a:off x="4877514" y="2178010"/>
            <a:ext cx="2571512" cy="2946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Fundamental Learning</a:t>
            </a:r>
            <a:endParaRPr lang="en-US" sz="1850" dirty="0"/>
          </a:p>
        </p:txBody>
      </p:sp>
      <p:sp>
        <p:nvSpPr>
          <p:cNvPr id="15" name="Text 12"/>
          <p:cNvSpPr/>
          <p:nvPr/>
        </p:nvSpPr>
        <p:spPr>
          <a:xfrm>
            <a:off x="4877514" y="2585799"/>
            <a:ext cx="3261360" cy="2111931"/>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This project served as a practical exercise in learning game development fundamentals, applying Object-Oriented Programming (OOP) concepts, and managing real-time input for an interactive user experience.</a:t>
            </a:r>
            <a:endParaRPr lang="en-US" sz="1450" dirty="0"/>
          </a:p>
        </p:txBody>
      </p:sp>
      <p:sp>
        <p:nvSpPr>
          <p:cNvPr id="16" name="Shape 13"/>
          <p:cNvSpPr/>
          <p:nvPr/>
        </p:nvSpPr>
        <p:spPr>
          <a:xfrm>
            <a:off x="793790" y="5682020"/>
            <a:ext cx="7556421" cy="1995607"/>
          </a:xfrm>
          <a:prstGeom prst="roundRect">
            <a:avLst>
              <a:gd name="adj" fmla="val 5498"/>
            </a:avLst>
          </a:prstGeom>
          <a:solidFill>
            <a:srgbClr val="FFFFFF"/>
          </a:solidFill>
          <a:ln/>
        </p:spPr>
      </p:sp>
      <p:sp>
        <p:nvSpPr>
          <p:cNvPr id="17" name="Shape 14"/>
          <p:cNvSpPr/>
          <p:nvPr/>
        </p:nvSpPr>
        <p:spPr>
          <a:xfrm>
            <a:off x="793790" y="5659160"/>
            <a:ext cx="7556421" cy="91440"/>
          </a:xfrm>
          <a:prstGeom prst="roundRect">
            <a:avLst>
              <a:gd name="adj" fmla="val 86605"/>
            </a:avLst>
          </a:prstGeom>
          <a:solidFill>
            <a:srgbClr val="4950BC"/>
          </a:solidFill>
          <a:ln/>
        </p:spPr>
      </p:sp>
      <p:sp>
        <p:nvSpPr>
          <p:cNvPr id="18" name="Shape 15"/>
          <p:cNvSpPr/>
          <p:nvPr/>
        </p:nvSpPr>
        <p:spPr>
          <a:xfrm>
            <a:off x="4289227" y="5399246"/>
            <a:ext cx="565547" cy="565547"/>
          </a:xfrm>
          <a:prstGeom prst="roundRect">
            <a:avLst>
              <a:gd name="adj" fmla="val 161684"/>
            </a:avLst>
          </a:prstGeom>
          <a:solidFill>
            <a:srgbClr val="4950BC"/>
          </a:solidFill>
          <a:ln/>
        </p:spPr>
      </p:sp>
      <p:sp>
        <p:nvSpPr>
          <p:cNvPr id="19" name="Text 16"/>
          <p:cNvSpPr/>
          <p:nvPr/>
        </p:nvSpPr>
        <p:spPr>
          <a:xfrm>
            <a:off x="4458891" y="5540573"/>
            <a:ext cx="226219" cy="282773"/>
          </a:xfrm>
          <a:prstGeom prst="rect">
            <a:avLst/>
          </a:prstGeom>
          <a:noFill/>
          <a:ln/>
        </p:spPr>
        <p:txBody>
          <a:bodyPr wrap="none" lIns="0" tIns="0" rIns="0" bIns="0" rtlCol="0" anchor="t"/>
          <a:lstStyle/>
          <a:p>
            <a:pPr marL="0" indent="0" algn="l">
              <a:lnSpc>
                <a:spcPts val="2850"/>
              </a:lnSpc>
              <a:buNone/>
            </a:pPr>
            <a:r>
              <a:rPr lang="en-US" sz="1750" b="1" dirty="0">
                <a:solidFill>
                  <a:srgbClr val="FFFFFF"/>
                </a:solidFill>
                <a:latin typeface="Inter Bold" pitchFamily="34" charset="0"/>
                <a:ea typeface="Inter Bold" pitchFamily="34" charset="-122"/>
                <a:cs typeface="Inter Bold" pitchFamily="34" charset="-120"/>
              </a:rPr>
              <a:t>3</a:t>
            </a:r>
            <a:endParaRPr lang="en-US" sz="1750" dirty="0"/>
          </a:p>
        </p:txBody>
      </p:sp>
      <p:sp>
        <p:nvSpPr>
          <p:cNvPr id="20" name="Text 17"/>
          <p:cNvSpPr/>
          <p:nvPr/>
        </p:nvSpPr>
        <p:spPr>
          <a:xfrm>
            <a:off x="1005126" y="6153388"/>
            <a:ext cx="2760464" cy="2946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Key Constraints &amp; Goals</a:t>
            </a:r>
            <a:endParaRPr lang="en-US" sz="1850" dirty="0"/>
          </a:p>
        </p:txBody>
      </p:sp>
      <p:sp>
        <p:nvSpPr>
          <p:cNvPr id="21" name="Text 18"/>
          <p:cNvSpPr/>
          <p:nvPr/>
        </p:nvSpPr>
        <p:spPr>
          <a:xfrm>
            <a:off x="1005126" y="6561177"/>
            <a:ext cx="7133749" cy="90511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We aimed for cross-platform playability, simple and responsive controls, a smooth frame rate for an enjoyable experience, and a modular code architecture for ease of maintenance and future expansion.</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36C5E-F736-5227-BDA0-A3380E98915F}"/>
              </a:ext>
            </a:extLst>
          </p:cNvPr>
          <p:cNvPicPr>
            <a:picLocks noChangeAspect="1"/>
          </p:cNvPicPr>
          <p:nvPr/>
        </p:nvPicPr>
        <p:blipFill>
          <a:blip r:embed="rId2"/>
          <a:stretch>
            <a:fillRect/>
          </a:stretch>
        </p:blipFill>
        <p:spPr>
          <a:xfrm>
            <a:off x="2232903" y="8952"/>
            <a:ext cx="10164594" cy="8211696"/>
          </a:xfrm>
          <a:prstGeom prst="rect">
            <a:avLst/>
          </a:prstGeom>
        </p:spPr>
      </p:pic>
      <p:sp>
        <p:nvSpPr>
          <p:cNvPr id="2" name="Rectangle 1">
            <a:extLst>
              <a:ext uri="{FF2B5EF4-FFF2-40B4-BE49-F238E27FC236}">
                <a16:creationId xmlns:a16="http://schemas.microsoft.com/office/drawing/2014/main" id="{AEEF9463-CB13-0B24-1A3C-0D34B5C299DC}"/>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820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4B025-9BAD-9137-AA80-223F532089A8}"/>
              </a:ext>
            </a:extLst>
          </p:cNvPr>
          <p:cNvPicPr>
            <a:picLocks noChangeAspect="1"/>
          </p:cNvPicPr>
          <p:nvPr/>
        </p:nvPicPr>
        <p:blipFill>
          <a:blip r:embed="rId2"/>
          <a:stretch>
            <a:fillRect/>
          </a:stretch>
        </p:blipFill>
        <p:spPr>
          <a:xfrm>
            <a:off x="4219261" y="0"/>
            <a:ext cx="6191877" cy="8229600"/>
          </a:xfrm>
          <a:prstGeom prst="rect">
            <a:avLst/>
          </a:prstGeom>
        </p:spPr>
      </p:pic>
      <p:sp>
        <p:nvSpPr>
          <p:cNvPr id="2" name="Rectangle 1">
            <a:extLst>
              <a:ext uri="{FF2B5EF4-FFF2-40B4-BE49-F238E27FC236}">
                <a16:creationId xmlns:a16="http://schemas.microsoft.com/office/drawing/2014/main" id="{2C9989CD-9E09-1AC0-423B-34DDDB7CAA30}"/>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6736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05263"/>
            <a:ext cx="6261378"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Challenges &amp; Future Work</a:t>
            </a:r>
            <a:endParaRPr lang="en-US" sz="3900" dirty="0"/>
          </a:p>
        </p:txBody>
      </p:sp>
      <p:sp>
        <p:nvSpPr>
          <p:cNvPr id="4" name="Shape 1"/>
          <p:cNvSpPr/>
          <p:nvPr/>
        </p:nvSpPr>
        <p:spPr>
          <a:xfrm>
            <a:off x="6280190" y="3022997"/>
            <a:ext cx="22860" cy="3101221"/>
          </a:xfrm>
          <a:prstGeom prst="roundRect">
            <a:avLst>
              <a:gd name="adj" fmla="val 364651"/>
            </a:avLst>
          </a:prstGeom>
          <a:solidFill>
            <a:srgbClr val="C0C1D7"/>
          </a:solidFill>
          <a:ln/>
        </p:spPr>
      </p:sp>
      <p:sp>
        <p:nvSpPr>
          <p:cNvPr id="5" name="Shape 2"/>
          <p:cNvSpPr/>
          <p:nvPr/>
        </p:nvSpPr>
        <p:spPr>
          <a:xfrm>
            <a:off x="6303050" y="3022997"/>
            <a:ext cx="7556421" cy="1736527"/>
          </a:xfrm>
          <a:prstGeom prst="rect">
            <a:avLst/>
          </a:prstGeom>
          <a:solidFill>
            <a:srgbClr val="DADBF1"/>
          </a:solidFill>
          <a:ln w="7620">
            <a:solidFill>
              <a:srgbClr val="C0C1D7"/>
            </a:solidFill>
            <a:prstDash val="solid"/>
          </a:ln>
        </p:spPr>
      </p:sp>
      <p:sp>
        <p:nvSpPr>
          <p:cNvPr id="6" name="Text 3"/>
          <p:cNvSpPr/>
          <p:nvPr/>
        </p:nvSpPr>
        <p:spPr>
          <a:xfrm>
            <a:off x="6501408" y="3228975"/>
            <a:ext cx="3390067"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Technical Challenges Faced</a:t>
            </a:r>
            <a:endParaRPr lang="en-US" sz="1950" dirty="0"/>
          </a:p>
        </p:txBody>
      </p:sp>
      <p:sp>
        <p:nvSpPr>
          <p:cNvPr id="7" name="Text 4"/>
          <p:cNvSpPr/>
          <p:nvPr/>
        </p:nvSpPr>
        <p:spPr>
          <a:xfrm>
            <a:off x="6501408" y="3658195"/>
            <a:ext cx="715208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Optimising enemy in level 2 rendering.</a:t>
            </a:r>
            <a:endParaRPr lang="en-US" sz="1550" dirty="0"/>
          </a:p>
        </p:txBody>
      </p:sp>
      <p:sp>
        <p:nvSpPr>
          <p:cNvPr id="8" name="Text 5"/>
          <p:cNvSpPr/>
          <p:nvPr/>
        </p:nvSpPr>
        <p:spPr>
          <a:xfrm>
            <a:off x="6501408" y="4045148"/>
            <a:ext cx="715208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Ensuring consistent score display</a:t>
            </a:r>
          </a:p>
          <a:p>
            <a:pPr marL="342900" indent="-342900" algn="l">
              <a:lnSpc>
                <a:spcPts val="2500"/>
              </a:lnSpc>
              <a:buSzPct val="100000"/>
              <a:buChar char="•"/>
            </a:pPr>
            <a:r>
              <a:rPr lang="en-US" sz="1550" dirty="0">
                <a:solidFill>
                  <a:srgbClr val="272525"/>
                </a:solidFill>
                <a:latin typeface="Inter" pitchFamily="34" charset="0"/>
                <a:ea typeface="Inter" pitchFamily="34" charset="-122"/>
              </a:rPr>
              <a:t>Bullet mechanics of enemy and player</a:t>
            </a:r>
            <a:endParaRPr lang="en-US" sz="1550" dirty="0"/>
          </a:p>
        </p:txBody>
      </p:sp>
      <p:sp>
        <p:nvSpPr>
          <p:cNvPr id="9" name="Shape 6"/>
          <p:cNvSpPr/>
          <p:nvPr/>
        </p:nvSpPr>
        <p:spPr>
          <a:xfrm>
            <a:off x="6303050" y="4965502"/>
            <a:ext cx="7556421" cy="1158716"/>
          </a:xfrm>
          <a:prstGeom prst="rect">
            <a:avLst/>
          </a:prstGeom>
          <a:solidFill>
            <a:srgbClr val="DADBF1"/>
          </a:solidFill>
          <a:ln w="7620">
            <a:solidFill>
              <a:srgbClr val="C0C1D7"/>
            </a:solidFill>
            <a:prstDash val="solid"/>
          </a:ln>
        </p:spPr>
      </p:sp>
      <p:sp>
        <p:nvSpPr>
          <p:cNvPr id="10" name="Text 7"/>
          <p:cNvSpPr/>
          <p:nvPr/>
        </p:nvSpPr>
        <p:spPr>
          <a:xfrm>
            <a:off x="6501408" y="51714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Potential Extensions</a:t>
            </a:r>
            <a:endParaRPr lang="en-US" sz="1950" dirty="0"/>
          </a:p>
        </p:txBody>
      </p:sp>
      <p:sp>
        <p:nvSpPr>
          <p:cNvPr id="11" name="Text 8"/>
          <p:cNvSpPr/>
          <p:nvPr/>
        </p:nvSpPr>
        <p:spPr>
          <a:xfrm>
            <a:off x="6501408" y="5600700"/>
            <a:ext cx="715208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Integrating </a:t>
            </a:r>
            <a:r>
              <a:rPr lang="en-US" sz="1550" b="1" dirty="0">
                <a:solidFill>
                  <a:srgbClr val="272525"/>
                </a:solidFill>
                <a:latin typeface="Inter" pitchFamily="34" charset="0"/>
                <a:ea typeface="Inter" pitchFamily="34" charset="-122"/>
                <a:cs typeface="Inter" pitchFamily="34" charset="-120"/>
              </a:rPr>
              <a:t>procedural level generation</a:t>
            </a:r>
            <a:r>
              <a:rPr lang="en-US" sz="1550" dirty="0">
                <a:solidFill>
                  <a:srgbClr val="272525"/>
                </a:solidFill>
                <a:latin typeface="Inter" pitchFamily="34" charset="0"/>
                <a:ea typeface="Inter" pitchFamily="34" charset="-122"/>
                <a:cs typeface="Inter" pitchFamily="34" charset="-120"/>
              </a:rPr>
              <a:t> for endless replayability.</a:t>
            </a:r>
            <a:endParaRPr lang="en-US" sz="1550" dirty="0"/>
          </a:p>
        </p:txBody>
      </p:sp>
      <p:sp>
        <p:nvSpPr>
          <p:cNvPr id="12" name="Rectangle 11">
            <a:extLst>
              <a:ext uri="{FF2B5EF4-FFF2-40B4-BE49-F238E27FC236}">
                <a16:creationId xmlns:a16="http://schemas.microsoft.com/office/drawing/2014/main" id="{FEFDB37C-073A-62C0-BD6C-D465ED8DC6D1}"/>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849642"/>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Thank You</a:t>
            </a:r>
            <a:endParaRPr lang="en-US" sz="3900" dirty="0"/>
          </a:p>
        </p:txBody>
      </p:sp>
      <p:sp>
        <p:nvSpPr>
          <p:cNvPr id="3" name="Text 1"/>
          <p:cNvSpPr/>
          <p:nvPr/>
        </p:nvSpPr>
        <p:spPr>
          <a:xfrm>
            <a:off x="793790" y="3767376"/>
            <a:ext cx="13042821" cy="396954"/>
          </a:xfrm>
          <a:prstGeom prst="rect">
            <a:avLst/>
          </a:prstGeom>
          <a:noFill/>
          <a:ln/>
        </p:spPr>
        <p:txBody>
          <a:bodyPr wrap="none" lIns="0" tIns="0" rIns="0" bIns="0" rtlCol="0" anchor="t"/>
          <a:lstStyle/>
          <a:p>
            <a:pPr marL="0" indent="0" algn="l">
              <a:lnSpc>
                <a:spcPts val="3100"/>
              </a:lnSpc>
              <a:buNone/>
            </a:pPr>
            <a:r>
              <a:rPr lang="en-US" sz="1950" b="1" u="sng" dirty="0">
                <a:solidFill>
                  <a:srgbClr val="272525"/>
                </a:solidFill>
                <a:latin typeface="Inter" pitchFamily="34" charset="0"/>
                <a:ea typeface="Inter" pitchFamily="34" charset="-122"/>
                <a:cs typeface="Inter" pitchFamily="34" charset="-120"/>
              </a:rPr>
              <a:t>Space Invaders!!</a:t>
            </a:r>
            <a:endParaRPr lang="en-US" sz="1950" dirty="0"/>
          </a:p>
        </p:txBody>
      </p:sp>
      <p:sp>
        <p:nvSpPr>
          <p:cNvPr id="4" name="Text 2"/>
          <p:cNvSpPr/>
          <p:nvPr/>
        </p:nvSpPr>
        <p:spPr>
          <a:xfrm>
            <a:off x="793790" y="4566166"/>
            <a:ext cx="6279356"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3"/>
          <p:cNvSpPr/>
          <p:nvPr/>
        </p:nvSpPr>
        <p:spPr>
          <a:xfrm>
            <a:off x="7564874" y="4566166"/>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Project Repository: https://github.com/Abhi752007/space-invaders-project.git</a:t>
            </a:r>
            <a:endParaRPr lang="en-US" sz="1550" dirty="0"/>
          </a:p>
        </p:txBody>
      </p:sp>
      <p:sp>
        <p:nvSpPr>
          <p:cNvPr id="6" name="Rectangle 5">
            <a:extLst>
              <a:ext uri="{FF2B5EF4-FFF2-40B4-BE49-F238E27FC236}">
                <a16:creationId xmlns:a16="http://schemas.microsoft.com/office/drawing/2014/main" id="{12DC08E4-5552-4DDE-2F65-1B41030FAE5D}"/>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4487"/>
            <a:ext cx="3735943" cy="403146"/>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System / Block Diagram</a:t>
            </a:r>
            <a:endParaRPr lang="en-US" sz="2500" dirty="0"/>
          </a:p>
        </p:txBody>
      </p:sp>
      <p:pic>
        <p:nvPicPr>
          <p:cNvPr id="3" name="Image 0" descr="preencoded.png"/>
          <p:cNvPicPr>
            <a:picLocks noChangeAspect="1"/>
          </p:cNvPicPr>
          <p:nvPr/>
        </p:nvPicPr>
        <p:blipFill>
          <a:blip r:embed="rId3"/>
          <a:stretch>
            <a:fillRect/>
          </a:stretch>
        </p:blipFill>
        <p:spPr>
          <a:xfrm>
            <a:off x="4325779" y="1315641"/>
            <a:ext cx="5978843" cy="4612838"/>
          </a:xfrm>
          <a:prstGeom prst="rect">
            <a:avLst/>
          </a:prstGeom>
        </p:spPr>
      </p:pic>
      <p:sp>
        <p:nvSpPr>
          <p:cNvPr id="4" name="Text 1"/>
          <p:cNvSpPr/>
          <p:nvPr/>
        </p:nvSpPr>
        <p:spPr>
          <a:xfrm>
            <a:off x="6786190" y="3243750"/>
            <a:ext cx="1042738" cy="715292"/>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Game System Flow</a:t>
            </a:r>
            <a:endParaRPr lang="en-US" sz="1350" dirty="0"/>
          </a:p>
        </p:txBody>
      </p:sp>
      <p:sp>
        <p:nvSpPr>
          <p:cNvPr id="5" name="Text 2"/>
          <p:cNvSpPr/>
          <p:nvPr/>
        </p:nvSpPr>
        <p:spPr>
          <a:xfrm>
            <a:off x="7811973" y="4787590"/>
            <a:ext cx="1551258" cy="23843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Rendering</a:t>
            </a:r>
            <a:endParaRPr lang="en-US" sz="1350" dirty="0"/>
          </a:p>
        </p:txBody>
      </p:sp>
      <p:sp>
        <p:nvSpPr>
          <p:cNvPr id="6" name="Text 3"/>
          <p:cNvSpPr/>
          <p:nvPr/>
        </p:nvSpPr>
        <p:spPr>
          <a:xfrm>
            <a:off x="7811973" y="5093841"/>
            <a:ext cx="1551258" cy="381489"/>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Sprite manager and UI/HUD</a:t>
            </a:r>
            <a:endParaRPr lang="en-US" sz="1050" dirty="0"/>
          </a:p>
        </p:txBody>
      </p:sp>
      <p:sp>
        <p:nvSpPr>
          <p:cNvPr id="7" name="Text 4"/>
          <p:cNvSpPr/>
          <p:nvPr/>
        </p:nvSpPr>
        <p:spPr>
          <a:xfrm>
            <a:off x="4573552" y="3261632"/>
            <a:ext cx="1585168" cy="23843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Persistence</a:t>
            </a:r>
            <a:endParaRPr lang="en-US" sz="1350" dirty="0"/>
          </a:p>
        </p:txBody>
      </p:sp>
      <p:sp>
        <p:nvSpPr>
          <p:cNvPr id="8" name="Text 5"/>
          <p:cNvSpPr/>
          <p:nvPr/>
        </p:nvSpPr>
        <p:spPr>
          <a:xfrm>
            <a:off x="4573552" y="3567883"/>
            <a:ext cx="1585168" cy="381489"/>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High-score and state storage</a:t>
            </a:r>
            <a:endParaRPr lang="en-US" sz="1050" dirty="0"/>
          </a:p>
        </p:txBody>
      </p:sp>
      <p:sp>
        <p:nvSpPr>
          <p:cNvPr id="9" name="Text 6"/>
          <p:cNvSpPr/>
          <p:nvPr/>
        </p:nvSpPr>
        <p:spPr>
          <a:xfrm>
            <a:off x="5226323" y="4787590"/>
            <a:ext cx="1551257" cy="23843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Entities</a:t>
            </a:r>
            <a:endParaRPr lang="en-US" sz="1350" dirty="0"/>
          </a:p>
        </p:txBody>
      </p:sp>
      <p:sp>
        <p:nvSpPr>
          <p:cNvPr id="10" name="Text 7"/>
          <p:cNvSpPr/>
          <p:nvPr/>
        </p:nvSpPr>
        <p:spPr>
          <a:xfrm>
            <a:off x="5226323" y="5093841"/>
            <a:ext cx="1551257" cy="381489"/>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Player, enemies, projectiles</a:t>
            </a:r>
            <a:endParaRPr lang="en-US" sz="1050" dirty="0"/>
          </a:p>
        </p:txBody>
      </p:sp>
      <p:sp>
        <p:nvSpPr>
          <p:cNvPr id="11" name="Text 8"/>
          <p:cNvSpPr/>
          <p:nvPr/>
        </p:nvSpPr>
        <p:spPr>
          <a:xfrm>
            <a:off x="8456266" y="3253154"/>
            <a:ext cx="1585167" cy="23843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Game Engine</a:t>
            </a:r>
            <a:endParaRPr lang="en-US" sz="1350" dirty="0"/>
          </a:p>
        </p:txBody>
      </p:sp>
      <p:sp>
        <p:nvSpPr>
          <p:cNvPr id="12" name="Text 9"/>
          <p:cNvSpPr/>
          <p:nvPr/>
        </p:nvSpPr>
        <p:spPr>
          <a:xfrm>
            <a:off x="8456266" y="3559406"/>
            <a:ext cx="1585167" cy="38149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Game loop, events, collisions</a:t>
            </a:r>
            <a:endParaRPr lang="en-US" sz="1050" dirty="0"/>
          </a:p>
        </p:txBody>
      </p:sp>
      <p:sp>
        <p:nvSpPr>
          <p:cNvPr id="13" name="Text 10"/>
          <p:cNvSpPr/>
          <p:nvPr/>
        </p:nvSpPr>
        <p:spPr>
          <a:xfrm>
            <a:off x="6480999" y="1663615"/>
            <a:ext cx="1593646" cy="238431"/>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Input Layer</a:t>
            </a:r>
            <a:endParaRPr lang="en-US" sz="1350" dirty="0"/>
          </a:p>
        </p:txBody>
      </p:sp>
      <p:sp>
        <p:nvSpPr>
          <p:cNvPr id="14" name="Text 11"/>
          <p:cNvSpPr/>
          <p:nvPr/>
        </p:nvSpPr>
        <p:spPr>
          <a:xfrm>
            <a:off x="6480999" y="1969867"/>
            <a:ext cx="1593646" cy="381489"/>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Keyboard and mouse events</a:t>
            </a:r>
            <a:endParaRPr lang="en-US" sz="1050" dirty="0"/>
          </a:p>
        </p:txBody>
      </p:sp>
      <p:sp>
        <p:nvSpPr>
          <p:cNvPr id="15" name="Shape 12"/>
          <p:cNvSpPr/>
          <p:nvPr/>
        </p:nvSpPr>
        <p:spPr>
          <a:xfrm>
            <a:off x="793790" y="6073497"/>
            <a:ext cx="13042821" cy="1501616"/>
          </a:xfrm>
          <a:prstGeom prst="roundRect">
            <a:avLst>
              <a:gd name="adj" fmla="val 3608"/>
            </a:avLst>
          </a:prstGeom>
          <a:solidFill>
            <a:srgbClr val="DADBF1"/>
          </a:solidFill>
          <a:ln w="7620">
            <a:solidFill>
              <a:srgbClr val="C0C1D7"/>
            </a:solidFill>
            <a:prstDash val="solid"/>
          </a:ln>
        </p:spPr>
      </p:sp>
      <p:sp>
        <p:nvSpPr>
          <p:cNvPr id="16" name="Shape 13"/>
          <p:cNvSpPr/>
          <p:nvPr/>
        </p:nvSpPr>
        <p:spPr>
          <a:xfrm>
            <a:off x="801410" y="6081117"/>
            <a:ext cx="4342448" cy="743188"/>
          </a:xfrm>
          <a:prstGeom prst="roundRect">
            <a:avLst>
              <a:gd name="adj" fmla="val 7291"/>
            </a:avLst>
          </a:prstGeom>
          <a:solidFill>
            <a:srgbClr val="DADBF1"/>
          </a:solidFill>
          <a:ln/>
        </p:spPr>
      </p:sp>
      <p:sp>
        <p:nvSpPr>
          <p:cNvPr id="17" name="Text 14"/>
          <p:cNvSpPr/>
          <p:nvPr/>
        </p:nvSpPr>
        <p:spPr>
          <a:xfrm>
            <a:off x="930354" y="6210062"/>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Input Layer</a:t>
            </a:r>
            <a:endParaRPr lang="en-US" sz="1250" dirty="0"/>
          </a:p>
        </p:txBody>
      </p:sp>
      <p:sp>
        <p:nvSpPr>
          <p:cNvPr id="18" name="Text 15"/>
          <p:cNvSpPr/>
          <p:nvPr/>
        </p:nvSpPr>
        <p:spPr>
          <a:xfrm>
            <a:off x="930354" y="6488906"/>
            <a:ext cx="3891082" cy="206454"/>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Keyboard / Mouse</a:t>
            </a:r>
            <a:endParaRPr lang="en-US" sz="1000" dirty="0"/>
          </a:p>
        </p:txBody>
      </p:sp>
      <p:sp>
        <p:nvSpPr>
          <p:cNvPr id="19" name="Shape 16"/>
          <p:cNvSpPr/>
          <p:nvPr/>
        </p:nvSpPr>
        <p:spPr>
          <a:xfrm>
            <a:off x="5143857" y="6081117"/>
            <a:ext cx="4342567" cy="743188"/>
          </a:xfrm>
          <a:prstGeom prst="rect">
            <a:avLst/>
          </a:prstGeom>
          <a:solidFill>
            <a:srgbClr val="DADBF1"/>
          </a:solidFill>
          <a:ln/>
        </p:spPr>
      </p:sp>
      <p:sp>
        <p:nvSpPr>
          <p:cNvPr id="20" name="Shape 17"/>
          <p:cNvSpPr/>
          <p:nvPr/>
        </p:nvSpPr>
        <p:spPr>
          <a:xfrm>
            <a:off x="5143857" y="6081117"/>
            <a:ext cx="15240" cy="743188"/>
          </a:xfrm>
          <a:prstGeom prst="roundRect">
            <a:avLst>
              <a:gd name="adj" fmla="val 355535"/>
            </a:avLst>
          </a:prstGeom>
          <a:solidFill>
            <a:srgbClr val="C0C1D7"/>
          </a:solidFill>
          <a:ln/>
        </p:spPr>
      </p:sp>
      <p:sp>
        <p:nvSpPr>
          <p:cNvPr id="21" name="Text 18"/>
          <p:cNvSpPr/>
          <p:nvPr/>
        </p:nvSpPr>
        <p:spPr>
          <a:xfrm>
            <a:off x="5466278" y="6210062"/>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Game Engine</a:t>
            </a:r>
            <a:endParaRPr lang="en-US" sz="1250" dirty="0"/>
          </a:p>
        </p:txBody>
      </p:sp>
      <p:sp>
        <p:nvSpPr>
          <p:cNvPr id="22" name="Text 19"/>
          <p:cNvSpPr/>
          <p:nvPr/>
        </p:nvSpPr>
        <p:spPr>
          <a:xfrm>
            <a:off x="5466278" y="6488906"/>
            <a:ext cx="3697724" cy="206454"/>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Game loop, Event handling, Collision system</a:t>
            </a:r>
            <a:endParaRPr lang="en-US" sz="1000" dirty="0"/>
          </a:p>
        </p:txBody>
      </p:sp>
      <p:sp>
        <p:nvSpPr>
          <p:cNvPr id="23" name="Shape 20"/>
          <p:cNvSpPr/>
          <p:nvPr/>
        </p:nvSpPr>
        <p:spPr>
          <a:xfrm>
            <a:off x="4982647" y="6291501"/>
            <a:ext cx="322421" cy="322421"/>
          </a:xfrm>
          <a:prstGeom prst="roundRect">
            <a:avLst>
              <a:gd name="adj" fmla="val 16805"/>
            </a:avLst>
          </a:prstGeom>
          <a:solidFill>
            <a:srgbClr val="FFFFFF"/>
          </a:solidFill>
          <a:ln w="15240">
            <a:solidFill>
              <a:srgbClr val="C0C1D7"/>
            </a:solidFill>
            <a:prstDash val="solid"/>
          </a:ln>
        </p:spPr>
      </p:sp>
      <p:pic>
        <p:nvPicPr>
          <p:cNvPr id="2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3252" y="6371987"/>
            <a:ext cx="161211" cy="161211"/>
          </a:xfrm>
          <a:prstGeom prst="rect">
            <a:avLst/>
          </a:prstGeom>
        </p:spPr>
      </p:pic>
      <p:sp>
        <p:nvSpPr>
          <p:cNvPr id="25" name="Shape 21"/>
          <p:cNvSpPr/>
          <p:nvPr/>
        </p:nvSpPr>
        <p:spPr>
          <a:xfrm>
            <a:off x="9486424" y="6081117"/>
            <a:ext cx="4342567" cy="743188"/>
          </a:xfrm>
          <a:prstGeom prst="rect">
            <a:avLst/>
          </a:prstGeom>
          <a:solidFill>
            <a:srgbClr val="DADBF1"/>
          </a:solidFill>
          <a:ln/>
        </p:spPr>
      </p:sp>
      <p:sp>
        <p:nvSpPr>
          <p:cNvPr id="26" name="Shape 22"/>
          <p:cNvSpPr/>
          <p:nvPr/>
        </p:nvSpPr>
        <p:spPr>
          <a:xfrm>
            <a:off x="9486424" y="6081117"/>
            <a:ext cx="15240" cy="743188"/>
          </a:xfrm>
          <a:prstGeom prst="roundRect">
            <a:avLst>
              <a:gd name="adj" fmla="val 355535"/>
            </a:avLst>
          </a:prstGeom>
          <a:solidFill>
            <a:srgbClr val="C0C1D7"/>
          </a:solidFill>
          <a:ln/>
        </p:spPr>
      </p:sp>
      <p:sp>
        <p:nvSpPr>
          <p:cNvPr id="27" name="Text 23"/>
          <p:cNvSpPr/>
          <p:nvPr/>
        </p:nvSpPr>
        <p:spPr>
          <a:xfrm>
            <a:off x="9808845" y="6210062"/>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Rendering</a:t>
            </a:r>
            <a:endParaRPr lang="en-US" sz="1250" dirty="0"/>
          </a:p>
        </p:txBody>
      </p:sp>
      <p:sp>
        <p:nvSpPr>
          <p:cNvPr id="28" name="Text 24"/>
          <p:cNvSpPr/>
          <p:nvPr/>
        </p:nvSpPr>
        <p:spPr>
          <a:xfrm>
            <a:off x="9808845" y="6488906"/>
            <a:ext cx="3891201" cy="206454"/>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Sprite manager, UI/HUD</a:t>
            </a:r>
            <a:endParaRPr lang="en-US" sz="1000" dirty="0"/>
          </a:p>
        </p:txBody>
      </p:sp>
      <p:sp>
        <p:nvSpPr>
          <p:cNvPr id="29" name="Shape 25"/>
          <p:cNvSpPr/>
          <p:nvPr/>
        </p:nvSpPr>
        <p:spPr>
          <a:xfrm>
            <a:off x="9325213" y="6291501"/>
            <a:ext cx="322421" cy="322421"/>
          </a:xfrm>
          <a:prstGeom prst="roundRect">
            <a:avLst>
              <a:gd name="adj" fmla="val 16805"/>
            </a:avLst>
          </a:prstGeom>
          <a:solidFill>
            <a:srgbClr val="FFFFFF"/>
          </a:solidFill>
          <a:ln w="15240">
            <a:solidFill>
              <a:srgbClr val="C0C1D7"/>
            </a:solidFill>
            <a:prstDash val="solid"/>
          </a:ln>
        </p:spPr>
      </p:sp>
      <p:pic>
        <p:nvPicPr>
          <p:cNvPr id="3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5818" y="6371987"/>
            <a:ext cx="161211" cy="161211"/>
          </a:xfrm>
          <a:prstGeom prst="rect">
            <a:avLst/>
          </a:prstGeom>
        </p:spPr>
      </p:pic>
      <p:sp>
        <p:nvSpPr>
          <p:cNvPr id="31" name="Shape 26"/>
          <p:cNvSpPr/>
          <p:nvPr/>
        </p:nvSpPr>
        <p:spPr>
          <a:xfrm>
            <a:off x="801410" y="6824305"/>
            <a:ext cx="6513790" cy="743188"/>
          </a:xfrm>
          <a:prstGeom prst="rect">
            <a:avLst/>
          </a:prstGeom>
          <a:solidFill>
            <a:srgbClr val="DADBF1"/>
          </a:solidFill>
          <a:ln/>
        </p:spPr>
      </p:sp>
      <p:sp>
        <p:nvSpPr>
          <p:cNvPr id="32" name="Shape 27"/>
          <p:cNvSpPr/>
          <p:nvPr/>
        </p:nvSpPr>
        <p:spPr>
          <a:xfrm>
            <a:off x="801410" y="6824305"/>
            <a:ext cx="6513790" cy="15240"/>
          </a:xfrm>
          <a:prstGeom prst="roundRect">
            <a:avLst>
              <a:gd name="adj" fmla="val 355535"/>
            </a:avLst>
          </a:prstGeom>
          <a:solidFill>
            <a:srgbClr val="C0C1D7"/>
          </a:solidFill>
          <a:ln/>
        </p:spPr>
      </p:sp>
      <p:sp>
        <p:nvSpPr>
          <p:cNvPr id="33" name="Text 28"/>
          <p:cNvSpPr/>
          <p:nvPr/>
        </p:nvSpPr>
        <p:spPr>
          <a:xfrm>
            <a:off x="930354" y="6953250"/>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Entities</a:t>
            </a:r>
            <a:endParaRPr lang="en-US" sz="1250" dirty="0"/>
          </a:p>
        </p:txBody>
      </p:sp>
      <p:sp>
        <p:nvSpPr>
          <p:cNvPr id="34" name="Text 29"/>
          <p:cNvSpPr/>
          <p:nvPr/>
        </p:nvSpPr>
        <p:spPr>
          <a:xfrm>
            <a:off x="930354" y="7232094"/>
            <a:ext cx="6062424" cy="206454"/>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Player, Enemies, Projectiles</a:t>
            </a:r>
            <a:endParaRPr lang="en-US" sz="1000" dirty="0"/>
          </a:p>
        </p:txBody>
      </p:sp>
      <p:sp>
        <p:nvSpPr>
          <p:cNvPr id="35" name="Shape 30"/>
          <p:cNvSpPr/>
          <p:nvPr/>
        </p:nvSpPr>
        <p:spPr>
          <a:xfrm>
            <a:off x="7315200" y="6824305"/>
            <a:ext cx="6513790" cy="743188"/>
          </a:xfrm>
          <a:prstGeom prst="rect">
            <a:avLst/>
          </a:prstGeom>
          <a:solidFill>
            <a:srgbClr val="DADBF1"/>
          </a:solidFill>
          <a:ln/>
        </p:spPr>
      </p:sp>
      <p:sp>
        <p:nvSpPr>
          <p:cNvPr id="36" name="Shape 31"/>
          <p:cNvSpPr/>
          <p:nvPr/>
        </p:nvSpPr>
        <p:spPr>
          <a:xfrm>
            <a:off x="7315200" y="6824305"/>
            <a:ext cx="15240" cy="743188"/>
          </a:xfrm>
          <a:prstGeom prst="roundRect">
            <a:avLst>
              <a:gd name="adj" fmla="val 355535"/>
            </a:avLst>
          </a:prstGeom>
          <a:solidFill>
            <a:srgbClr val="C0C1D7"/>
          </a:solidFill>
          <a:ln/>
        </p:spPr>
      </p:sp>
      <p:sp>
        <p:nvSpPr>
          <p:cNvPr id="37" name="Shape 32"/>
          <p:cNvSpPr/>
          <p:nvPr/>
        </p:nvSpPr>
        <p:spPr>
          <a:xfrm>
            <a:off x="7315200" y="6824305"/>
            <a:ext cx="6513790" cy="15240"/>
          </a:xfrm>
          <a:prstGeom prst="roundRect">
            <a:avLst>
              <a:gd name="adj" fmla="val 355535"/>
            </a:avLst>
          </a:prstGeom>
          <a:solidFill>
            <a:srgbClr val="C0C1D7"/>
          </a:solidFill>
          <a:ln/>
        </p:spPr>
      </p:sp>
      <p:sp>
        <p:nvSpPr>
          <p:cNvPr id="38" name="Text 33"/>
          <p:cNvSpPr/>
          <p:nvPr/>
        </p:nvSpPr>
        <p:spPr>
          <a:xfrm>
            <a:off x="7637621" y="6953250"/>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Persistence</a:t>
            </a:r>
            <a:endParaRPr lang="en-US" sz="1250" dirty="0"/>
          </a:p>
        </p:txBody>
      </p:sp>
      <p:sp>
        <p:nvSpPr>
          <p:cNvPr id="39" name="Text 34"/>
          <p:cNvSpPr/>
          <p:nvPr/>
        </p:nvSpPr>
        <p:spPr>
          <a:xfrm>
            <a:off x="7637621" y="7232094"/>
            <a:ext cx="6062424" cy="206454"/>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High-score storage</a:t>
            </a:r>
            <a:endParaRPr lang="en-US" sz="1000" dirty="0"/>
          </a:p>
        </p:txBody>
      </p:sp>
      <p:sp>
        <p:nvSpPr>
          <p:cNvPr id="40" name="Shape 35"/>
          <p:cNvSpPr/>
          <p:nvPr/>
        </p:nvSpPr>
        <p:spPr>
          <a:xfrm>
            <a:off x="7153989" y="7034689"/>
            <a:ext cx="322421" cy="322421"/>
          </a:xfrm>
          <a:prstGeom prst="roundRect">
            <a:avLst>
              <a:gd name="adj" fmla="val 16805"/>
            </a:avLst>
          </a:prstGeom>
          <a:solidFill>
            <a:srgbClr val="FFFFFF"/>
          </a:solidFill>
          <a:ln w="15240">
            <a:solidFill>
              <a:srgbClr val="C0C1D7"/>
            </a:solidFill>
            <a:prstDash val="solid"/>
          </a:ln>
        </p:spPr>
      </p:sp>
      <p:pic>
        <p:nvPicPr>
          <p:cNvPr id="4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4595" y="7115175"/>
            <a:ext cx="161211" cy="161211"/>
          </a:xfrm>
          <a:prstGeom prst="rect">
            <a:avLst/>
          </a:prstGeom>
        </p:spPr>
      </p:pic>
      <p:sp>
        <p:nvSpPr>
          <p:cNvPr id="42" name="Rectangle 41">
            <a:extLst>
              <a:ext uri="{FF2B5EF4-FFF2-40B4-BE49-F238E27FC236}">
                <a16:creationId xmlns:a16="http://schemas.microsoft.com/office/drawing/2014/main" id="{FD8C4A96-662A-A088-7093-9397B252F80E}"/>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80542"/>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This block diagram explains the flow of our Space Invaders game:</a:t>
            </a:r>
            <a:endParaRPr lang="en-US" sz="3900" dirty="0"/>
          </a:p>
        </p:txBody>
      </p:sp>
      <p:sp>
        <p:nvSpPr>
          <p:cNvPr id="4" name="Text 1"/>
          <p:cNvSpPr/>
          <p:nvPr/>
        </p:nvSpPr>
        <p:spPr>
          <a:xfrm>
            <a:off x="6280190" y="3638431"/>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Player starts at the </a:t>
            </a:r>
            <a:r>
              <a:rPr lang="en-US" sz="1550" b="1" dirty="0">
                <a:solidFill>
                  <a:srgbClr val="272525"/>
                </a:solidFill>
                <a:latin typeface="Inter" pitchFamily="34" charset="0"/>
                <a:ea typeface="Inter" pitchFamily="34" charset="-122"/>
                <a:cs typeface="Inter" pitchFamily="34" charset="-120"/>
              </a:rPr>
              <a:t>Main Menu</a:t>
            </a:r>
            <a:r>
              <a:rPr lang="en-US" sz="1550" dirty="0">
                <a:solidFill>
                  <a:srgbClr val="272525"/>
                </a:solidFill>
                <a:latin typeface="Inter" pitchFamily="34" charset="0"/>
                <a:ea typeface="Inter" pitchFamily="34" charset="-122"/>
                <a:cs typeface="Inter" pitchFamily="34" charset="-120"/>
              </a:rPr>
              <a:t> and enters the </a:t>
            </a:r>
            <a:r>
              <a:rPr lang="en-US" sz="1550" b="1" dirty="0">
                <a:solidFill>
                  <a:srgbClr val="272525"/>
                </a:solidFill>
                <a:latin typeface="Inter" pitchFamily="34" charset="0"/>
                <a:ea typeface="Inter" pitchFamily="34" charset="-122"/>
                <a:cs typeface="Inter" pitchFamily="34" charset="-120"/>
              </a:rPr>
              <a:t>Game Loop</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5" name="Text 2"/>
          <p:cNvSpPr/>
          <p:nvPr/>
        </p:nvSpPr>
        <p:spPr>
          <a:xfrm>
            <a:off x="6280190" y="4025384"/>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The player must clear </a:t>
            </a:r>
            <a:r>
              <a:rPr lang="en-US" sz="1550" b="1" dirty="0">
                <a:solidFill>
                  <a:srgbClr val="272525"/>
                </a:solidFill>
                <a:latin typeface="Inter" pitchFamily="34" charset="0"/>
                <a:ea typeface="Inter" pitchFamily="34" charset="-122"/>
                <a:cs typeface="Inter" pitchFamily="34" charset="-120"/>
              </a:rPr>
              <a:t>Level 1 → Level 2 </a:t>
            </a:r>
            <a:endParaRPr lang="en-US" sz="1550" dirty="0"/>
          </a:p>
        </p:txBody>
      </p:sp>
      <p:sp>
        <p:nvSpPr>
          <p:cNvPr id="6" name="Text 3"/>
          <p:cNvSpPr/>
          <p:nvPr/>
        </p:nvSpPr>
        <p:spPr>
          <a:xfrm>
            <a:off x="6280190" y="4412337"/>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If the player fails any level, the game ends and shows the score.</a:t>
            </a:r>
            <a:endParaRPr lang="en-US" sz="1550" dirty="0"/>
          </a:p>
        </p:txBody>
      </p:sp>
      <p:sp>
        <p:nvSpPr>
          <p:cNvPr id="7" name="Text 4"/>
          <p:cNvSpPr/>
          <p:nvPr/>
        </p:nvSpPr>
        <p:spPr>
          <a:xfrm>
            <a:off x="6280190" y="4799290"/>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After finishing all levels, the game checks if the score beats the </a:t>
            </a:r>
            <a:r>
              <a:rPr lang="en-US" sz="1550" b="1" dirty="0">
                <a:solidFill>
                  <a:srgbClr val="272525"/>
                </a:solidFill>
                <a:latin typeface="Inter" pitchFamily="34" charset="0"/>
                <a:ea typeface="Inter" pitchFamily="34" charset="-122"/>
                <a:cs typeface="Inter" pitchFamily="34" charset="-120"/>
              </a:rPr>
              <a:t>High Score</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8" name="Text 5"/>
          <p:cNvSpPr/>
          <p:nvPr/>
        </p:nvSpPr>
        <p:spPr>
          <a:xfrm>
            <a:off x="6280190" y="5186243"/>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Depending on the result, either </a:t>
            </a:r>
            <a:r>
              <a:rPr lang="en-US" sz="1550" b="1" dirty="0">
                <a:solidFill>
                  <a:srgbClr val="272525"/>
                </a:solidFill>
                <a:latin typeface="Inter" pitchFamily="34" charset="0"/>
                <a:ea typeface="Inter" pitchFamily="34" charset="-122"/>
                <a:cs typeface="Inter" pitchFamily="34" charset="-120"/>
              </a:rPr>
              <a:t>Game Over with Score</a:t>
            </a:r>
            <a:r>
              <a:rPr lang="en-US" sz="1550" dirty="0">
                <a:solidFill>
                  <a:srgbClr val="272525"/>
                </a:solidFill>
                <a:latin typeface="Inter" pitchFamily="34" charset="0"/>
                <a:ea typeface="Inter" pitchFamily="34" charset="-122"/>
                <a:cs typeface="Inter" pitchFamily="34" charset="-120"/>
              </a:rPr>
              <a:t> or </a:t>
            </a:r>
            <a:r>
              <a:rPr lang="en-US" sz="1550" b="1" dirty="0">
                <a:solidFill>
                  <a:srgbClr val="272525"/>
                </a:solidFill>
                <a:latin typeface="Inter" pitchFamily="34" charset="0"/>
                <a:ea typeface="Inter" pitchFamily="34" charset="-122"/>
                <a:cs typeface="Inter" pitchFamily="34" charset="-120"/>
              </a:rPr>
              <a:t>Game Over with High Score</a:t>
            </a:r>
            <a:r>
              <a:rPr lang="en-US" sz="1550" dirty="0">
                <a:solidFill>
                  <a:srgbClr val="272525"/>
                </a:solidFill>
                <a:latin typeface="Inter" pitchFamily="34" charset="0"/>
                <a:ea typeface="Inter" pitchFamily="34" charset="-122"/>
                <a:cs typeface="Inter" pitchFamily="34" charset="-120"/>
              </a:rPr>
              <a:t> is displayed.</a:t>
            </a:r>
            <a:endParaRPr lang="en-US" sz="1550" dirty="0"/>
          </a:p>
        </p:txBody>
      </p:sp>
      <p:sp>
        <p:nvSpPr>
          <p:cNvPr id="9" name="Text 6"/>
          <p:cNvSpPr/>
          <p:nvPr/>
        </p:nvSpPr>
        <p:spPr>
          <a:xfrm>
            <a:off x="6280190" y="5890736"/>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The player is then asked whether they want to </a:t>
            </a:r>
            <a:r>
              <a:rPr lang="en-US" sz="1550" b="1" dirty="0">
                <a:solidFill>
                  <a:srgbClr val="272525"/>
                </a:solidFill>
                <a:latin typeface="Inter" pitchFamily="34" charset="0"/>
                <a:ea typeface="Inter" pitchFamily="34" charset="-122"/>
                <a:cs typeface="Inter" pitchFamily="34" charset="-120"/>
              </a:rPr>
              <a:t>Play Again</a:t>
            </a:r>
            <a:r>
              <a:rPr lang="en-US" sz="1550" dirty="0">
                <a:solidFill>
                  <a:srgbClr val="272525"/>
                </a:solidFill>
                <a:latin typeface="Inter" pitchFamily="34" charset="0"/>
                <a:ea typeface="Inter" pitchFamily="34" charset="-122"/>
                <a:cs typeface="Inter" pitchFamily="34" charset="-120"/>
              </a:rPr>
              <a:t> or </a:t>
            </a:r>
            <a:r>
              <a:rPr lang="en-US" sz="1550" b="1" dirty="0">
                <a:solidFill>
                  <a:srgbClr val="272525"/>
                </a:solidFill>
                <a:latin typeface="Inter" pitchFamily="34" charset="0"/>
                <a:ea typeface="Inter" pitchFamily="34" charset="-122"/>
                <a:cs typeface="Inter" pitchFamily="34" charset="-120"/>
              </a:rPr>
              <a:t>Exit</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10" name="Text 7"/>
          <p:cNvSpPr/>
          <p:nvPr/>
        </p:nvSpPr>
        <p:spPr>
          <a:xfrm>
            <a:off x="6280190" y="6431518"/>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Rectangle 10">
            <a:extLst>
              <a:ext uri="{FF2B5EF4-FFF2-40B4-BE49-F238E27FC236}">
                <a16:creationId xmlns:a16="http://schemas.microsoft.com/office/drawing/2014/main" id="{A4D0A040-19DC-5A8D-F17F-BADDA83A47D5}"/>
              </a:ext>
            </a:extLst>
          </p:cNvPr>
          <p:cNvSpPr/>
          <p:nvPr/>
        </p:nvSpPr>
        <p:spPr>
          <a:xfrm>
            <a:off x="12768550"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14845"/>
            <a:ext cx="753796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Contribution of Team Members</a:t>
            </a:r>
            <a:endParaRPr lang="en-US" sz="3900" dirty="0"/>
          </a:p>
        </p:txBody>
      </p:sp>
      <p:sp>
        <p:nvSpPr>
          <p:cNvPr id="3" name="Shape 1"/>
          <p:cNvSpPr/>
          <p:nvPr/>
        </p:nvSpPr>
        <p:spPr>
          <a:xfrm>
            <a:off x="793790" y="2631758"/>
            <a:ext cx="13042821" cy="3251478"/>
          </a:xfrm>
          <a:prstGeom prst="roundRect">
            <a:avLst>
              <a:gd name="adj" fmla="val 2564"/>
            </a:avLst>
          </a:prstGeom>
          <a:noFill/>
          <a:ln w="7620">
            <a:solidFill>
              <a:srgbClr val="000000">
                <a:alpha val="8000"/>
              </a:srgbClr>
            </a:solidFill>
            <a:prstDash val="solid"/>
          </a:ln>
        </p:spPr>
      </p:sp>
      <p:sp>
        <p:nvSpPr>
          <p:cNvPr id="4" name="Shape 2"/>
          <p:cNvSpPr/>
          <p:nvPr/>
        </p:nvSpPr>
        <p:spPr>
          <a:xfrm>
            <a:off x="801410" y="2639378"/>
            <a:ext cx="13027581" cy="888444"/>
          </a:xfrm>
          <a:prstGeom prst="rect">
            <a:avLst/>
          </a:prstGeom>
          <a:solidFill>
            <a:srgbClr val="FFFFFF">
              <a:alpha val="4000"/>
            </a:srgbClr>
          </a:solidFill>
          <a:ln/>
        </p:spPr>
      </p:sp>
      <p:sp>
        <p:nvSpPr>
          <p:cNvPr id="5" name="Text 3"/>
          <p:cNvSpPr/>
          <p:nvPr/>
        </p:nvSpPr>
        <p:spPr>
          <a:xfrm>
            <a:off x="1000006" y="2766060"/>
            <a:ext cx="389846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Abhinav MB</a:t>
            </a:r>
            <a:endParaRPr lang="en-US" sz="1550" dirty="0"/>
          </a:p>
        </p:txBody>
      </p:sp>
      <p:sp>
        <p:nvSpPr>
          <p:cNvPr id="6" name="Text 4"/>
          <p:cNvSpPr/>
          <p:nvPr/>
        </p:nvSpPr>
        <p:spPr>
          <a:xfrm>
            <a:off x="5302806" y="2766060"/>
            <a:ext cx="389465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PES2UG25AM145</a:t>
            </a:r>
            <a:endParaRPr lang="en-US" sz="1550" dirty="0"/>
          </a:p>
        </p:txBody>
      </p:sp>
      <p:sp>
        <p:nvSpPr>
          <p:cNvPr id="7" name="Text 5"/>
          <p:cNvSpPr/>
          <p:nvPr/>
        </p:nvSpPr>
        <p:spPr>
          <a:xfrm>
            <a:off x="9601795" y="2766060"/>
            <a:ext cx="402883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main loop, assets, integrating all the modules</a:t>
            </a:r>
            <a:endParaRPr lang="en-US" sz="1550" dirty="0"/>
          </a:p>
        </p:txBody>
      </p:sp>
      <p:sp>
        <p:nvSpPr>
          <p:cNvPr id="8" name="Shape 6"/>
          <p:cNvSpPr/>
          <p:nvPr/>
        </p:nvSpPr>
        <p:spPr>
          <a:xfrm>
            <a:off x="801410" y="3527822"/>
            <a:ext cx="13027581" cy="888444"/>
          </a:xfrm>
          <a:prstGeom prst="rect">
            <a:avLst/>
          </a:prstGeom>
          <a:solidFill>
            <a:srgbClr val="000000">
              <a:alpha val="4000"/>
            </a:srgbClr>
          </a:solidFill>
          <a:ln/>
        </p:spPr>
      </p:sp>
      <p:sp>
        <p:nvSpPr>
          <p:cNvPr id="9" name="Text 7"/>
          <p:cNvSpPr/>
          <p:nvPr/>
        </p:nvSpPr>
        <p:spPr>
          <a:xfrm>
            <a:off x="1000006" y="3654504"/>
            <a:ext cx="389846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Likith B</a:t>
            </a:r>
            <a:endParaRPr lang="en-US" sz="1550" dirty="0"/>
          </a:p>
        </p:txBody>
      </p:sp>
      <p:sp>
        <p:nvSpPr>
          <p:cNvPr id="10" name="Text 8"/>
          <p:cNvSpPr/>
          <p:nvPr/>
        </p:nvSpPr>
        <p:spPr>
          <a:xfrm>
            <a:off x="5302806" y="3654504"/>
            <a:ext cx="389465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PES2UG25AM143</a:t>
            </a:r>
            <a:endParaRPr lang="en-US" sz="1550" dirty="0"/>
          </a:p>
        </p:txBody>
      </p:sp>
      <p:sp>
        <p:nvSpPr>
          <p:cNvPr id="11" name="Text 9"/>
          <p:cNvSpPr/>
          <p:nvPr/>
        </p:nvSpPr>
        <p:spPr>
          <a:xfrm>
            <a:off x="9601795" y="3654504"/>
            <a:ext cx="402883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player logic, collision mechanics  and bullet logic</a:t>
            </a:r>
            <a:endParaRPr lang="en-US" sz="1550" dirty="0"/>
          </a:p>
        </p:txBody>
      </p:sp>
      <p:sp>
        <p:nvSpPr>
          <p:cNvPr id="12" name="Shape 10"/>
          <p:cNvSpPr/>
          <p:nvPr/>
        </p:nvSpPr>
        <p:spPr>
          <a:xfrm>
            <a:off x="801410" y="4416266"/>
            <a:ext cx="13027581" cy="888444"/>
          </a:xfrm>
          <a:prstGeom prst="rect">
            <a:avLst/>
          </a:prstGeom>
          <a:solidFill>
            <a:srgbClr val="FFFFFF">
              <a:alpha val="4000"/>
            </a:srgbClr>
          </a:solidFill>
          <a:ln/>
        </p:spPr>
      </p:sp>
      <p:sp>
        <p:nvSpPr>
          <p:cNvPr id="13" name="Text 11"/>
          <p:cNvSpPr/>
          <p:nvPr/>
        </p:nvSpPr>
        <p:spPr>
          <a:xfrm>
            <a:off x="1000006" y="4542949"/>
            <a:ext cx="389846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Naonith K Rao</a:t>
            </a:r>
            <a:endParaRPr lang="en-US" sz="1550" dirty="0"/>
          </a:p>
        </p:txBody>
      </p:sp>
      <p:sp>
        <p:nvSpPr>
          <p:cNvPr id="14" name="Text 12"/>
          <p:cNvSpPr/>
          <p:nvPr/>
        </p:nvSpPr>
        <p:spPr>
          <a:xfrm>
            <a:off x="5302806" y="4542949"/>
            <a:ext cx="389465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PES2UG25CS324</a:t>
            </a:r>
            <a:endParaRPr lang="en-US" sz="1550" dirty="0"/>
          </a:p>
        </p:txBody>
      </p:sp>
      <p:sp>
        <p:nvSpPr>
          <p:cNvPr id="15" name="Text 13"/>
          <p:cNvSpPr/>
          <p:nvPr/>
        </p:nvSpPr>
        <p:spPr>
          <a:xfrm>
            <a:off x="9601795" y="4542949"/>
            <a:ext cx="402883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Level design, testing, </a:t>
            </a:r>
            <a:r>
              <a:rPr lang="en-US" sz="1550" dirty="0">
                <a:solidFill>
                  <a:srgbClr val="272525"/>
                </a:solidFill>
                <a:highlight>
                  <a:srgbClr val="F2F2F2"/>
                </a:highlight>
                <a:latin typeface="Consolas" pitchFamily="34" charset="0"/>
                <a:ea typeface="Consolas" pitchFamily="34" charset="-122"/>
                <a:cs typeface="Consolas" pitchFamily="34" charset="-120"/>
              </a:rPr>
              <a:t>enemies.py</a:t>
            </a:r>
            <a:endParaRPr lang="en-US" sz="1550" dirty="0"/>
          </a:p>
        </p:txBody>
      </p:sp>
      <p:sp>
        <p:nvSpPr>
          <p:cNvPr id="16" name="Shape 14"/>
          <p:cNvSpPr/>
          <p:nvPr/>
        </p:nvSpPr>
        <p:spPr>
          <a:xfrm>
            <a:off x="801410" y="5304711"/>
            <a:ext cx="13027581" cy="570905"/>
          </a:xfrm>
          <a:prstGeom prst="rect">
            <a:avLst/>
          </a:prstGeom>
          <a:solidFill>
            <a:srgbClr val="000000">
              <a:alpha val="4000"/>
            </a:srgbClr>
          </a:solidFill>
          <a:ln/>
        </p:spPr>
      </p:sp>
      <p:sp>
        <p:nvSpPr>
          <p:cNvPr id="17" name="Text 15"/>
          <p:cNvSpPr/>
          <p:nvPr/>
        </p:nvSpPr>
        <p:spPr>
          <a:xfrm>
            <a:off x="1000006" y="5431393"/>
            <a:ext cx="389846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Madhusuthan V</a:t>
            </a:r>
            <a:endParaRPr lang="en-US" sz="1550" dirty="0"/>
          </a:p>
        </p:txBody>
      </p:sp>
      <p:sp>
        <p:nvSpPr>
          <p:cNvPr id="18" name="Text 16"/>
          <p:cNvSpPr/>
          <p:nvPr/>
        </p:nvSpPr>
        <p:spPr>
          <a:xfrm>
            <a:off x="5302806" y="5431393"/>
            <a:ext cx="3894653"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PES2UG25AM148</a:t>
            </a:r>
            <a:endParaRPr lang="en-US" sz="1550" dirty="0"/>
          </a:p>
        </p:txBody>
      </p:sp>
      <p:sp>
        <p:nvSpPr>
          <p:cNvPr id="19" name="Text 17"/>
          <p:cNvSpPr/>
          <p:nvPr/>
        </p:nvSpPr>
        <p:spPr>
          <a:xfrm>
            <a:off x="9601795" y="5431393"/>
            <a:ext cx="4028837"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UI/HUD, implementation and code testing</a:t>
            </a:r>
            <a:endParaRPr lang="en-US" sz="1550" dirty="0"/>
          </a:p>
        </p:txBody>
      </p:sp>
      <p:sp>
        <p:nvSpPr>
          <p:cNvPr id="20" name="Text 18"/>
          <p:cNvSpPr/>
          <p:nvPr/>
        </p:nvSpPr>
        <p:spPr>
          <a:xfrm>
            <a:off x="793790" y="6106478"/>
            <a:ext cx="13042821" cy="508159"/>
          </a:xfrm>
          <a:prstGeom prst="rect">
            <a:avLst/>
          </a:prstGeom>
          <a:noFill/>
          <a:ln/>
        </p:spPr>
        <p:txBody>
          <a:bodyPr wrap="square" lIns="0" tIns="0" rIns="0" bIns="0" rtlCol="0" anchor="t"/>
          <a:lstStyle/>
          <a:p>
            <a:pPr marL="0" indent="0" algn="l">
              <a:lnSpc>
                <a:spcPts val="2000"/>
              </a:lnSpc>
              <a:buNone/>
            </a:pPr>
            <a:r>
              <a:rPr lang="en-US" sz="1250" b="1" dirty="0">
                <a:solidFill>
                  <a:srgbClr val="272525"/>
                </a:solidFill>
                <a:latin typeface="Inter" pitchFamily="34" charset="0"/>
                <a:ea typeface="Inter" pitchFamily="34" charset="-122"/>
                <a:cs typeface="Inter" pitchFamily="34" charset="-120"/>
              </a:rPr>
              <a:t>Our collaborative approach, utilising Git for version control and regular pull requests, ensured seamless integration of individual contributions and maintained code quality throughout the development cycle</a:t>
            </a:r>
            <a:r>
              <a:rPr lang="en-US" sz="1250" dirty="0">
                <a:solidFill>
                  <a:srgbClr val="272525"/>
                </a:solidFill>
                <a:latin typeface="Inter" pitchFamily="34" charset="0"/>
                <a:ea typeface="Inter" pitchFamily="34" charset="-122"/>
                <a:cs typeface="Inter" pitchFamily="34" charset="-120"/>
              </a:rPr>
              <a:t>.</a:t>
            </a:r>
            <a:endParaRPr lang="en-US" sz="1250" dirty="0"/>
          </a:p>
        </p:txBody>
      </p:sp>
      <p:sp>
        <p:nvSpPr>
          <p:cNvPr id="21" name="Rectangle 20">
            <a:extLst>
              <a:ext uri="{FF2B5EF4-FFF2-40B4-BE49-F238E27FC236}">
                <a16:creationId xmlns:a16="http://schemas.microsoft.com/office/drawing/2014/main" id="{262424EE-A081-5E83-EC3E-44F4C6DE3C9C}"/>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0796"/>
            <a:ext cx="8297347" cy="589121"/>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Abhinav MB — Game Engine &amp; Logic</a:t>
            </a:r>
            <a:endParaRPr lang="en-US" sz="3700" dirty="0"/>
          </a:p>
        </p:txBody>
      </p:sp>
      <p:sp>
        <p:nvSpPr>
          <p:cNvPr id="3" name="Text 1"/>
          <p:cNvSpPr/>
          <p:nvPr/>
        </p:nvSpPr>
        <p:spPr>
          <a:xfrm>
            <a:off x="793790" y="1692354"/>
            <a:ext cx="7641669" cy="91273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Feature Implementation:</a:t>
            </a:r>
            <a:r>
              <a:rPr lang="en-US" sz="1450" dirty="0">
                <a:solidFill>
                  <a:srgbClr val="272525"/>
                </a:solidFill>
                <a:latin typeface="Inter" pitchFamily="34" charset="0"/>
                <a:ea typeface="Inter" pitchFamily="34" charset="-122"/>
                <a:cs typeface="Inter" pitchFamily="34" charset="-120"/>
              </a:rPr>
              <a:t> Developed the core game engine and main loop, ensuring smooth state transitions and event handling. Primary contribution to </a:t>
            </a:r>
            <a:r>
              <a:rPr lang="en-US" sz="1450" dirty="0">
                <a:solidFill>
                  <a:srgbClr val="272525"/>
                </a:solidFill>
                <a:highlight>
                  <a:srgbClr val="F2F2F2"/>
                </a:highlight>
                <a:latin typeface="Consolas" pitchFamily="34" charset="0"/>
                <a:ea typeface="Consolas" pitchFamily="34" charset="-122"/>
                <a:cs typeface="Consolas" pitchFamily="34" charset="-120"/>
              </a:rPr>
              <a:t>main.py</a:t>
            </a:r>
            <a:r>
              <a:rPr lang="en-US" sz="1450" dirty="0">
                <a:solidFill>
                  <a:srgbClr val="272525"/>
                </a:solidFill>
                <a:highlight>
                  <a:srgbClr val="F2F2F2"/>
                </a:highlight>
                <a:latin typeface="Inter" pitchFamily="34" charset="0"/>
                <a:ea typeface="Inter" pitchFamily="34" charset="-122"/>
                <a:cs typeface="Consolas" pitchFamily="34" charset="-120"/>
              </a:rPr>
              <a:t>.</a:t>
            </a:r>
            <a:endParaRPr lang="en-US" sz="1450" dirty="0"/>
          </a:p>
        </p:txBody>
      </p:sp>
      <p:sp>
        <p:nvSpPr>
          <p:cNvPr id="4" name="Text 2"/>
          <p:cNvSpPr/>
          <p:nvPr/>
        </p:nvSpPr>
        <p:spPr>
          <a:xfrm>
            <a:off x="793790" y="2671048"/>
            <a:ext cx="7641669" cy="60340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Collision Logic:</a:t>
            </a:r>
            <a:r>
              <a:rPr lang="en-US" sz="1450" dirty="0">
                <a:solidFill>
                  <a:srgbClr val="272525"/>
                </a:solidFill>
                <a:latin typeface="Inter" pitchFamily="34" charset="0"/>
                <a:ea typeface="Inter" pitchFamily="34" charset="-122"/>
                <a:cs typeface="Inter" pitchFamily="34" charset="-120"/>
              </a:rPr>
              <a:t> Implemented precise collision detection for player projectiles, enemy ships, and boundaries, crucial for accurate gameplay mechanics.</a:t>
            </a:r>
            <a:endParaRPr lang="en-US" sz="1450" dirty="0"/>
          </a:p>
        </p:txBody>
      </p:sp>
      <p:sp>
        <p:nvSpPr>
          <p:cNvPr id="5" name="Text 3"/>
          <p:cNvSpPr/>
          <p:nvPr/>
        </p:nvSpPr>
        <p:spPr>
          <a:xfrm>
            <a:off x="793790" y="3340418"/>
            <a:ext cx="7641669" cy="905113"/>
          </a:xfrm>
          <a:prstGeom prst="rect">
            <a:avLst/>
          </a:prstGeom>
          <a:noFill/>
          <a:ln/>
        </p:spPr>
        <p:txBody>
          <a:bodyPr wrap="square" lIns="0" tIns="0" rIns="0" bIns="0" rtlCol="0" anchor="t"/>
          <a:lstStyle/>
          <a:p>
            <a:pPr algn="l">
              <a:lnSpc>
                <a:spcPts val="2350"/>
              </a:lnSpc>
              <a:buSzPct val="100000"/>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cs typeface="Inter" pitchFamily="34" charset="-120"/>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a:p>
            <a:pPr marL="342900" indent="-342900" algn="l">
              <a:lnSpc>
                <a:spcPts val="2350"/>
              </a:lnSpc>
              <a:buSzPct val="100000"/>
              <a:buChar char="•"/>
            </a:pPr>
            <a:endParaRPr lang="en-US" sz="1450" dirty="0">
              <a:solidFill>
                <a:srgbClr val="272525"/>
              </a:solidFill>
              <a:latin typeface="Inter" pitchFamily="34" charset="0"/>
              <a:ea typeface="Inter" pitchFamily="34" charset="-122"/>
            </a:endParaRPr>
          </a:p>
        </p:txBody>
      </p:sp>
      <p:pic>
        <p:nvPicPr>
          <p:cNvPr id="6" name="Image 0" descr="preencoded.png"/>
          <p:cNvPicPr>
            <a:picLocks noChangeAspect="1"/>
          </p:cNvPicPr>
          <p:nvPr/>
        </p:nvPicPr>
        <p:blipFill>
          <a:blip r:embed="rId3"/>
          <a:stretch>
            <a:fillRect/>
          </a:stretch>
        </p:blipFill>
        <p:spPr>
          <a:xfrm>
            <a:off x="8903137" y="1734741"/>
            <a:ext cx="4694039" cy="4694039"/>
          </a:xfrm>
          <a:prstGeom prst="rect">
            <a:avLst/>
          </a:prstGeom>
        </p:spPr>
      </p:pic>
      <p:sp>
        <p:nvSpPr>
          <p:cNvPr id="8" name="Shape 5"/>
          <p:cNvSpPr/>
          <p:nvPr/>
        </p:nvSpPr>
        <p:spPr>
          <a:xfrm>
            <a:off x="793790" y="6852880"/>
            <a:ext cx="22860" cy="725805"/>
          </a:xfrm>
          <a:prstGeom prst="rect">
            <a:avLst/>
          </a:prstGeom>
          <a:solidFill>
            <a:srgbClr val="4950BC"/>
          </a:solidFill>
          <a:ln/>
        </p:spPr>
      </p:sp>
      <p:sp>
        <p:nvSpPr>
          <p:cNvPr id="9" name="Rectangle 8">
            <a:extLst>
              <a:ext uri="{FF2B5EF4-FFF2-40B4-BE49-F238E27FC236}">
                <a16:creationId xmlns:a16="http://schemas.microsoft.com/office/drawing/2014/main" id="{BFC87059-EFEB-F3C1-914B-D82652162276}"/>
              </a:ext>
            </a:extLst>
          </p:cNvPr>
          <p:cNvSpPr/>
          <p:nvPr/>
        </p:nvSpPr>
        <p:spPr>
          <a:xfrm>
            <a:off x="12768550"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60497-846B-A7A0-9AE0-4FF883B2A6E2}"/>
              </a:ext>
            </a:extLst>
          </p:cNvPr>
          <p:cNvPicPr>
            <a:picLocks noChangeAspect="1"/>
          </p:cNvPicPr>
          <p:nvPr/>
        </p:nvPicPr>
        <p:blipFill>
          <a:blip r:embed="rId2"/>
          <a:stretch>
            <a:fillRect/>
          </a:stretch>
        </p:blipFill>
        <p:spPr>
          <a:xfrm>
            <a:off x="2831579" y="0"/>
            <a:ext cx="8967242" cy="8229600"/>
          </a:xfrm>
          <a:prstGeom prst="rect">
            <a:avLst/>
          </a:prstGeom>
        </p:spPr>
      </p:pic>
      <p:sp>
        <p:nvSpPr>
          <p:cNvPr id="2" name="Rectangle 1">
            <a:extLst>
              <a:ext uri="{FF2B5EF4-FFF2-40B4-BE49-F238E27FC236}">
                <a16:creationId xmlns:a16="http://schemas.microsoft.com/office/drawing/2014/main" id="{805132A5-06B6-0EB2-A318-9869B1EEF55E}"/>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91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B323F-5E67-AAC2-103E-A6A2A20C2A29}"/>
              </a:ext>
            </a:extLst>
          </p:cNvPr>
          <p:cNvPicPr>
            <a:picLocks noChangeAspect="1"/>
          </p:cNvPicPr>
          <p:nvPr/>
        </p:nvPicPr>
        <p:blipFill>
          <a:blip r:embed="rId2"/>
          <a:stretch>
            <a:fillRect/>
          </a:stretch>
        </p:blipFill>
        <p:spPr>
          <a:xfrm>
            <a:off x="1963355" y="0"/>
            <a:ext cx="10703689" cy="8229600"/>
          </a:xfrm>
          <a:prstGeom prst="rect">
            <a:avLst/>
          </a:prstGeom>
        </p:spPr>
      </p:pic>
      <p:sp>
        <p:nvSpPr>
          <p:cNvPr id="2" name="Rectangle 1">
            <a:extLst>
              <a:ext uri="{FF2B5EF4-FFF2-40B4-BE49-F238E27FC236}">
                <a16:creationId xmlns:a16="http://schemas.microsoft.com/office/drawing/2014/main" id="{7B4D447E-1905-942C-E028-478F95361283}"/>
              </a:ext>
            </a:extLst>
          </p:cNvPr>
          <p:cNvSpPr/>
          <p:nvPr/>
        </p:nvSpPr>
        <p:spPr>
          <a:xfrm>
            <a:off x="12757533" y="7722824"/>
            <a:ext cx="1872867" cy="5067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86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C3F9F-76DC-B186-0153-00C2781D1DDF}"/>
              </a:ext>
            </a:extLst>
          </p:cNvPr>
          <p:cNvPicPr>
            <a:picLocks noChangeAspect="1"/>
          </p:cNvPicPr>
          <p:nvPr/>
        </p:nvPicPr>
        <p:blipFill>
          <a:blip r:embed="rId2"/>
          <a:stretch>
            <a:fillRect/>
          </a:stretch>
        </p:blipFill>
        <p:spPr>
          <a:xfrm>
            <a:off x="1197270" y="0"/>
            <a:ext cx="13315511" cy="8229600"/>
          </a:xfrm>
          <a:prstGeom prst="rect">
            <a:avLst/>
          </a:prstGeom>
        </p:spPr>
      </p:pic>
    </p:spTree>
    <p:extLst>
      <p:ext uri="{BB962C8B-B14F-4D97-AF65-F5344CB8AC3E}">
        <p14:creationId xmlns:p14="http://schemas.microsoft.com/office/powerpoint/2010/main" val="1465342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95</TotalTime>
  <Words>775</Words>
  <Application>Microsoft Office PowerPoint</Application>
  <PresentationFormat>Custom</PresentationFormat>
  <Paragraphs>122</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Consolas</vt:lpstr>
      <vt:lpstr>Inter</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Balaji M V</dc:creator>
  <cp:lastModifiedBy>Madhusuthan v</cp:lastModifiedBy>
  <cp:revision>7</cp:revision>
  <dcterms:created xsi:type="dcterms:W3CDTF">2025-12-08T10:56:49Z</dcterms:created>
  <dcterms:modified xsi:type="dcterms:W3CDTF">2025-12-16T03:25:07Z</dcterms:modified>
</cp:coreProperties>
</file>